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1" r:id="rId5"/>
    <p:sldMasterId id="2147483786" r:id="rId6"/>
    <p:sldMasterId id="2147483812" r:id="rId7"/>
  </p:sldMasterIdLst>
  <p:notesMasterIdLst>
    <p:notesMasterId r:id="rId34"/>
  </p:notesMasterIdLst>
  <p:sldIdLst>
    <p:sldId id="2076137761" r:id="rId8"/>
    <p:sldId id="2076137762" r:id="rId9"/>
    <p:sldId id="259" r:id="rId10"/>
    <p:sldId id="2076136817" r:id="rId11"/>
    <p:sldId id="2076137768" r:id="rId12"/>
    <p:sldId id="2076136441" r:id="rId13"/>
    <p:sldId id="2076136430" r:id="rId14"/>
    <p:sldId id="2076136444" r:id="rId15"/>
    <p:sldId id="2076136445" r:id="rId16"/>
    <p:sldId id="3842" r:id="rId17"/>
    <p:sldId id="2076136449" r:id="rId18"/>
    <p:sldId id="2076136454" r:id="rId19"/>
    <p:sldId id="2076136455" r:id="rId20"/>
    <p:sldId id="2076136450" r:id="rId21"/>
    <p:sldId id="2076136459" r:id="rId22"/>
    <p:sldId id="2076137275" r:id="rId23"/>
    <p:sldId id="2076136451" r:id="rId24"/>
    <p:sldId id="2076136460" r:id="rId25"/>
    <p:sldId id="2076136440" r:id="rId26"/>
    <p:sldId id="2076136466" r:id="rId27"/>
    <p:sldId id="2427" r:id="rId28"/>
    <p:sldId id="2421" r:id="rId29"/>
    <p:sldId id="268" r:id="rId30"/>
    <p:sldId id="2076137531" r:id="rId31"/>
    <p:sldId id="264" r:id="rId32"/>
    <p:sldId id="20761377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12/05/2020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88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77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67432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4831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917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63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29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65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879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92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emf"/><Relationship Id="rId1" Type="http://schemas.openxmlformats.org/officeDocument/2006/relationships/slideMaster" Target="../slideMasters/slideMaster6.xml"/><Relationship Id="rId5" Type="http://schemas.openxmlformats.org/officeDocument/2006/relationships/image" Target="../media/image32.png"/><Relationship Id="rId4" Type="http://schemas.openxmlformats.org/officeDocument/2006/relationships/image" Target="../media/image31.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 Id="rId4"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6.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9815000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693724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6346855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26830072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5246115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678053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163569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44233638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4080548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2547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704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3772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5650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177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955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555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537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144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5/12/2020</a:t>
            </a:fld>
            <a:endParaRPr>
              <a:solidFill>
                <a:srgbClr val="292929">
                  <a:tint val="75000"/>
                </a:srgbClr>
              </a:solidFill>
            </a:endParaRPr>
          </a:p>
        </p:txBody>
      </p:sp>
    </p:spTree>
    <p:extLst>
      <p:ext uri="{BB962C8B-B14F-4D97-AF65-F5344CB8AC3E}">
        <p14:creationId xmlns:p14="http://schemas.microsoft.com/office/powerpoint/2010/main" val="4067083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4947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1354220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270796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005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67539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2985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32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4082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41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5124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5118050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801814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8475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365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3965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9724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7173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447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438688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63729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01990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050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65685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76331710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94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9358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5/12/2020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6277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0663387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5703479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71681538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2333452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12-05-2020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827522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2456920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12-05-2020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90648268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12-05-2020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221775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6639837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80487807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117801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3586365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45845430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2968074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61882035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5155291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0308099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134344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171398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115229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6077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5/12/2020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5/12/2020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3320464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3361912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641968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821707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image" Target="../media/image8.emf"/><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8.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theme" Target="../theme/theme5.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theme" Target="../theme/theme6.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image" Target="../media/image29.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theme" Target="../theme/theme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6390041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8036757"/>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12-05-2020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628869951"/>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0.xml"/></Relationships>
</file>

<file path=ppt/slides/_rels/slide15.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2.xml"/><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3.xml"/><Relationship Id="rId1" Type="http://schemas.openxmlformats.org/officeDocument/2006/relationships/slideLayout" Target="../slideLayouts/slideLayout118.xml"/><Relationship Id="rId5" Type="http://schemas.openxmlformats.org/officeDocument/2006/relationships/image" Target="../media/image48.png"/><Relationship Id="rId4" Type="http://schemas.openxmlformats.org/officeDocument/2006/relationships/hyperlink" Target="https://aka.ms/ppac"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0.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119.xml"/><Relationship Id="rId6" Type="http://schemas.openxmlformats.org/officeDocument/2006/relationships/image" Target="../media/image53.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46.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6.png"/><Relationship Id="rId18" Type="http://schemas.openxmlformats.org/officeDocument/2006/relationships/hyperlink" Target="https://github.com/jenkinsns" TargetMode="External"/><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hyperlink" Target="https://www.linkedin.com/in/jenkinsns/" TargetMode="External"/><Relationship Id="rId17" Type="http://schemas.openxmlformats.org/officeDocument/2006/relationships/image" Target="../media/image68.png"/><Relationship Id="rId2" Type="http://schemas.openxmlformats.org/officeDocument/2006/relationships/image" Target="../media/image57.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5.jpg"/><Relationship Id="rId5" Type="http://schemas.openxmlformats.org/officeDocument/2006/relationships/image" Target="../media/image60.png"/><Relationship Id="rId15" Type="http://schemas.openxmlformats.org/officeDocument/2006/relationships/image" Target="../media/image67.png"/><Relationship Id="rId10" Type="http://schemas.openxmlformats.org/officeDocument/2006/relationships/image" Target="../media/image64.png"/><Relationship Id="rId19" Type="http://schemas.openxmlformats.org/officeDocument/2006/relationships/hyperlink" Target="https://www.facebook.com/spfxinfo/" TargetMode="External"/><Relationship Id="rId4" Type="http://schemas.openxmlformats.org/officeDocument/2006/relationships/image" Target="../media/image59.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0.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12.xml"/><Relationship Id="rId4" Type="http://schemas.openxmlformats.org/officeDocument/2006/relationships/hyperlink" Target="https://aka.ms/ppa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86EA-F9B8-41C5-9C7B-D0663D2BDC3A}"/>
              </a:ext>
            </a:extLst>
          </p:cNvPr>
          <p:cNvSpPr>
            <a:spLocks noGrp="1"/>
          </p:cNvSpPr>
          <p:nvPr>
            <p:ph type="title"/>
          </p:nvPr>
        </p:nvSpPr>
        <p:spPr>
          <a:xfrm>
            <a:off x="586740" y="260648"/>
            <a:ext cx="11018520" cy="738664"/>
          </a:xfrm>
        </p:spPr>
        <p:txBody>
          <a:bodyPr>
            <a:normAutofit fontScale="90000"/>
          </a:bodyPr>
          <a:lstStyle/>
          <a:p>
            <a:r>
              <a:rPr lang="en-US" sz="4800"/>
              <a:t>Data loss prevention key facts</a:t>
            </a:r>
          </a:p>
        </p:txBody>
      </p:sp>
      <p:sp>
        <p:nvSpPr>
          <p:cNvPr id="3" name="Text Placeholder 2">
            <a:extLst>
              <a:ext uri="{FF2B5EF4-FFF2-40B4-BE49-F238E27FC236}">
                <a16:creationId xmlns:a16="http://schemas.microsoft.com/office/drawing/2014/main" id="{6BD71CCC-EA1A-4D80-A7ED-793E2EC363A1}"/>
              </a:ext>
            </a:extLst>
          </p:cNvPr>
          <p:cNvSpPr>
            <a:spLocks noGrp="1"/>
          </p:cNvSpPr>
          <p:nvPr>
            <p:ph type="body" sz="quarter" idx="10"/>
          </p:nvPr>
        </p:nvSpPr>
        <p:spPr>
          <a:xfrm>
            <a:off x="234951" y="1264049"/>
            <a:ext cx="4737100" cy="5152180"/>
          </a:xfrm>
        </p:spPr>
        <p:txBody>
          <a:bodyPr/>
          <a:lstStyle/>
          <a:p>
            <a:r>
              <a:rPr lang="en-US" sz="1800" dirty="0"/>
              <a:t>Data loss prevention policies (DLP) enforce rules for which connectors can be used together </a:t>
            </a:r>
            <a:br>
              <a:rPr lang="en-US" sz="1800" dirty="0"/>
            </a:br>
            <a:endParaRPr lang="en-US" sz="1800" dirty="0"/>
          </a:p>
          <a:p>
            <a:r>
              <a:rPr lang="en-US" sz="1800" dirty="0"/>
              <a:t>Connectors are classified as either Business Data only or No Business Data allowed </a:t>
            </a:r>
          </a:p>
          <a:p>
            <a:endParaRPr lang="en-US" sz="1800" dirty="0"/>
          </a:p>
          <a:p>
            <a:r>
              <a:rPr lang="en-US" sz="1800" dirty="0"/>
              <a:t>A connector in the business data only group can only be used with other connectors from that group in the same app or flow</a:t>
            </a:r>
          </a:p>
          <a:p>
            <a:endParaRPr lang="en-US" sz="1800" dirty="0"/>
          </a:p>
          <a:p>
            <a:r>
              <a:rPr lang="en-US" sz="1800" dirty="0"/>
              <a:t>Tenant admins can define policies that apply to all environments</a:t>
            </a:r>
          </a:p>
          <a:p>
            <a:endParaRPr lang="en-US" sz="1800" dirty="0"/>
          </a:p>
          <a:p>
            <a:r>
              <a:rPr lang="en-US" sz="1800" u="sng" dirty="0"/>
              <a:t>Non-Microsoft connectors can fully blocked using DLP policies</a:t>
            </a:r>
          </a:p>
          <a:p>
            <a:pPr marL="0" indent="0">
              <a:buNone/>
            </a:pPr>
            <a:endParaRPr lang="en-US" sz="1800" dirty="0"/>
          </a:p>
        </p:txBody>
      </p:sp>
      <p:pic>
        <p:nvPicPr>
          <p:cNvPr id="4" name="Picture 3">
            <a:extLst>
              <a:ext uri="{FF2B5EF4-FFF2-40B4-BE49-F238E27FC236}">
                <a16:creationId xmlns:a16="http://schemas.microsoft.com/office/drawing/2014/main" id="{43E43C15-CAAE-4E06-B12F-C7C436E3624F}"/>
              </a:ext>
            </a:extLst>
          </p:cNvPr>
          <p:cNvPicPr>
            <a:picLocks noChangeAspect="1"/>
          </p:cNvPicPr>
          <p:nvPr/>
        </p:nvPicPr>
        <p:blipFill>
          <a:blip r:embed="rId2"/>
          <a:stretch>
            <a:fillRect/>
          </a:stretch>
        </p:blipFill>
        <p:spPr>
          <a:xfrm>
            <a:off x="5124253" y="1247458"/>
            <a:ext cx="6997276" cy="4677820"/>
          </a:xfrm>
          <a:prstGeom prst="rect">
            <a:avLst/>
          </a:prstGeom>
          <a:ln>
            <a:solidFill>
              <a:schemeClr val="tx1"/>
            </a:solidFill>
          </a:ln>
        </p:spPr>
      </p:pic>
    </p:spTree>
    <p:extLst>
      <p:ext uri="{BB962C8B-B14F-4D97-AF65-F5344CB8AC3E}">
        <p14:creationId xmlns:p14="http://schemas.microsoft.com/office/powerpoint/2010/main" val="3993327255"/>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886397"/>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426868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42686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44210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45734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420415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435655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450895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43332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44856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46380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426868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442108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457348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117247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264630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30716763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1828193"/>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a:p>
            <a:pPr marL="514350" indent="-514350">
              <a:buFont typeface="+mj-lt"/>
              <a:buAutoNum type="arabicPeriod"/>
            </a:pPr>
            <a:r>
              <a:rPr lang="en-US" sz="180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2633122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2" y="1262926"/>
            <a:ext cx="10159157" cy="2769989"/>
          </a:xfrm>
        </p:spPr>
        <p:txBody>
          <a:bodyPr/>
          <a:lstStyle/>
          <a:p>
            <a:pPr marL="514350" indent="-514350">
              <a:buFont typeface="+mj-lt"/>
              <a:buAutoNum type="arabicPeriod"/>
            </a:pPr>
            <a:r>
              <a:rPr lang="en-US" sz="1800" dirty="0"/>
              <a:t>Create a policy spanning all environments that blocks all unsupported non-Microsoft connectors and classifies all Microsoft connectors as ‘Business Data’</a:t>
            </a:r>
          </a:p>
          <a:p>
            <a:pPr marL="514350" indent="-514350">
              <a:buFont typeface="+mj-lt"/>
              <a:buAutoNum type="arabicPeriod"/>
            </a:pPr>
            <a:endParaRPr lang="en-US" sz="1800" dirty="0"/>
          </a:p>
          <a:p>
            <a:pPr marL="514350" indent="-514350">
              <a:buFont typeface="+mj-lt"/>
              <a:buAutoNum type="arabicPeriod"/>
            </a:pPr>
            <a:r>
              <a:rPr lang="en-US" sz="1800" dirty="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dirty="0"/>
          </a:p>
          <a:p>
            <a:pPr marL="514350" indent="-514350">
              <a:buFont typeface="+mj-lt"/>
              <a:buAutoNum type="arabicPeriod"/>
            </a:pPr>
            <a:r>
              <a:rPr lang="en-US" sz="1800" dirty="0"/>
              <a:t>Create additional policies or exclude those environment from policies #1 and #2 above that permit certain connectors to be used for specific environments: </a:t>
            </a:r>
            <a:r>
              <a:rPr lang="en-US" sz="1800" b="1" dirty="0"/>
              <a:t>approved custom connectors</a:t>
            </a:r>
          </a:p>
          <a:p>
            <a:pPr marL="514350" indent="-514350">
              <a:buFont typeface="+mj-lt"/>
              <a:buAutoNum type="arabicPeriod"/>
            </a:pPr>
            <a:endParaRPr lang="en-US" sz="1800"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49515" y="3256587"/>
            <a:ext cx="181522"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407529" y="4704641"/>
            <a:ext cx="279549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#3: Create exception policy for certain application environments </a:t>
            </a:r>
          </a:p>
        </p:txBody>
      </p:sp>
    </p:spTree>
    <p:extLst>
      <p:ext uri="{BB962C8B-B14F-4D97-AF65-F5344CB8AC3E}">
        <p14:creationId xmlns:p14="http://schemas.microsoft.com/office/powerpoint/2010/main" val="17904598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37210"/>
            <a:ext cx="6186125" cy="997196"/>
          </a:xfrm>
        </p:spPr>
        <p:txBody>
          <a:bodyPr/>
          <a:lstStyle/>
          <a:p>
            <a:r>
              <a:rPr lang="en-US" dirty="0"/>
              <a:t>Monitor your tenant’s activity</a:t>
            </a:r>
          </a:p>
        </p:txBody>
      </p:sp>
    </p:spTree>
    <p:extLst>
      <p:ext uri="{BB962C8B-B14F-4D97-AF65-F5344CB8AC3E}">
        <p14:creationId xmlns:p14="http://schemas.microsoft.com/office/powerpoint/2010/main" val="36120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30381196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665744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29804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a:t>The PowerShell Cmdlets give admins full visibility to all activity for PowerApps and Flow in their organization - </a:t>
            </a:r>
            <a:r>
              <a:rPr lang="en-US" sz="2400">
                <a:hlinkClick r:id="rId3"/>
              </a:rPr>
              <a:t>aka.ms/</a:t>
            </a:r>
            <a:r>
              <a:rPr lang="en-US" sz="2400" err="1">
                <a:hlinkClick r:id="rId3"/>
              </a:rPr>
              <a:t>powerappspowershell</a:t>
            </a:r>
            <a:r>
              <a:rPr lang="en-US" sz="2400"/>
              <a:t>.</a:t>
            </a:r>
          </a:p>
          <a:p>
            <a:endParaRPr lang="en-US" sz="2400"/>
          </a:p>
          <a:p>
            <a:r>
              <a:rPr lang="en-US" sz="2400"/>
              <a:t>Management connectors</a:t>
            </a:r>
          </a:p>
          <a:p>
            <a:pPr lvl="1"/>
            <a:r>
              <a:rPr lang="en-US" sz="1800" b="1"/>
              <a:t>Full visibility</a:t>
            </a:r>
            <a:r>
              <a:rPr lang="en-US" sz="1800"/>
              <a:t>: Power Platform APIs in an accessible connector interface, provide admin access to resources</a:t>
            </a:r>
          </a:p>
          <a:p>
            <a:pPr lvl="1"/>
            <a:r>
              <a:rPr lang="en-US" sz="1800" b="1"/>
              <a:t>Customization </a:t>
            </a:r>
            <a:r>
              <a:rPr lang="en-US" sz="1800"/>
              <a:t>: Pull the metadata you need to build the custom reports you want</a:t>
            </a:r>
          </a:p>
          <a:p>
            <a:pPr lvl="1"/>
            <a:r>
              <a:rPr lang="en-US" sz="1800" b="1" u="sng"/>
              <a:t>Flexibility</a:t>
            </a:r>
            <a:r>
              <a:rPr lang="en-US" sz="1800" u="sng"/>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1533853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37736198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EC690E00-6A14-4FBB-93AB-557F0885D8D4}"/>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5A484B82-FF4B-4BD2-B544-D965B740EC56}"/>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74488BDB-E368-4C62-9308-E563062EADB3}"/>
                </a:ext>
              </a:extLst>
            </p:cNvPr>
            <p:cNvSpPr txBox="1"/>
            <p:nvPr/>
          </p:nvSpPr>
          <p:spPr>
            <a:xfrm>
              <a:off x="4219" y="30101"/>
              <a:ext cx="2537287" cy="720000"/>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C6C1F5C6-19C0-409D-805C-0C6309004AE0}"/>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A7E3DA72-9B5E-42DB-82F2-DF8E9D56D901}"/>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A2B604EC-6D73-4DA6-8023-EE4C967367DC}"/>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161E705C-D9A4-4FD1-ADC7-249975B403CD}"/>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A5529041-4470-48C5-9039-5CF2A450C725}"/>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3A6516CD-AA85-47A6-883D-5009ADB083D4}"/>
                </a:ext>
              </a:extLst>
            </p:cNvPr>
            <p:cNvSpPr txBox="1"/>
            <p:nvPr/>
          </p:nvSpPr>
          <p:spPr>
            <a:xfrm>
              <a:off x="2896726"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231C3690-9D1D-434C-A62C-913590B1CC2E}"/>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8EDD1656-7001-47D1-8755-1FDB3315353D}"/>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B4EC774C-3071-4AE2-9253-FD07E02BEB42}"/>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defTabSz="488950">
                <a:lnSpc>
                  <a:spcPct val="150000"/>
                </a:lnSpc>
                <a:spcBef>
                  <a:spcPct val="0"/>
                </a:spcBef>
                <a:spcAft>
                  <a:spcPct val="15000"/>
                </a:spcAft>
                <a:buFont typeface="Wingdings" panose="05000000000000000000" pitchFamily="2" charset="2"/>
                <a:buChar char="ü"/>
              </a:pPr>
              <a:r>
                <a:rPr lang="en-US" sz="1100" dirty="0">
                  <a:solidFill>
                    <a:prstClr val="black">
                      <a:hueOff val="0"/>
                      <a:satOff val="0"/>
                      <a:lumOff val="0"/>
                      <a:alphaOff val="0"/>
                    </a:prstClr>
                  </a:solidFill>
                </a:rPr>
                <a:t>Building </a:t>
              </a:r>
              <a:r>
                <a:rPr lang="en-US" sz="1100" kern="1200" dirty="0">
                  <a:solidFill>
                    <a:prstClr val="black">
                      <a:hueOff val="0"/>
                      <a:satOff val="0"/>
                      <a:lumOff val="0"/>
                      <a:alphaOff val="0"/>
                    </a:prstClr>
                  </a:solidFill>
                  <a:latin typeface="Calibri" panose="020F0502020204030204"/>
                  <a:ea typeface="+mn-ea"/>
                  <a:cs typeface="+mn-cs"/>
                </a:rPr>
                <a:t>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3406F181-FC1C-4E61-8266-991A129A90F9}"/>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792CB602-8D34-408D-8BBD-5B526B925820}"/>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F1FC6CB8-3475-4A16-B3C5-E55929106D0A}"/>
                </a:ext>
              </a:extLst>
            </p:cNvPr>
            <p:cNvSpPr txBox="1"/>
            <p:nvPr/>
          </p:nvSpPr>
          <p:spPr>
            <a:xfrm>
              <a:off x="5789234"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9EFD08F9-9727-4B07-9E88-F3A2388FE7CE}"/>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8552AA06-803A-4BEF-BE99-17DDE64DC711}"/>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84689FC6-56C4-4D5F-A19B-E74AD4F8B6C0}"/>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Recurrence Workflow Scenario</a:t>
              </a:r>
            </a:p>
            <a:p>
              <a:pPr marL="57150" lvl="1" indent="-57150" defTabSz="488950">
                <a:lnSpc>
                  <a:spcPct val="150000"/>
                </a:lnSpc>
                <a:spcBef>
                  <a:spcPct val="0"/>
                </a:spcBef>
                <a:spcAft>
                  <a:spcPct val="15000"/>
                </a:spcAft>
                <a:buFont typeface="Wingdings" panose="05000000000000000000" pitchFamily="2" charset="2"/>
                <a:buChar char="ü"/>
              </a:pPr>
              <a:r>
                <a:rPr lang="en-US" sz="1100" dirty="0"/>
                <a:t>Errorless workflows Scenario</a:t>
              </a:r>
              <a:endParaRPr lang="en-GB" sz="1100" kern="12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Build and Implement Custom Connector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FBBD0297-44B6-4D2A-BD4C-B6FA2A71B0C2}"/>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BD949F37-BA08-426E-AB90-B860A6A2F280}"/>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0219176B-7821-4A9D-865B-2AA73D242CCD}"/>
                </a:ext>
              </a:extLst>
            </p:cNvPr>
            <p:cNvSpPr txBox="1"/>
            <p:nvPr/>
          </p:nvSpPr>
          <p:spPr>
            <a:xfrm>
              <a:off x="8681741"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4FC14EDD-4668-473F-8363-272793C6B06F}"/>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BE748FB5-D72A-4843-B9A1-E5517AABCB93}"/>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49B52EF4-BB88-4EC9-82CC-2283B40E6F57}"/>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UI Flows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Import</a:t>
              </a:r>
              <a:r>
                <a:rPr lang="en-GB" sz="1100" kern="1200" dirty="0"/>
                <a: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2044836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57" y="0"/>
            <a:ext cx="2673500" cy="6855510"/>
          </a:xfrm>
          <a:custGeom>
            <a:avLst/>
            <a:gdLst/>
            <a:ahLst/>
            <a:cxnLst/>
            <a:rect l="l" t="t" r="r" b="b"/>
            <a:pathLst>
              <a:path w="2727960" h="6995159">
                <a:moveTo>
                  <a:pt x="0" y="6995155"/>
                </a:moveTo>
                <a:lnTo>
                  <a:pt x="2727960" y="6995155"/>
                </a:lnTo>
                <a:lnTo>
                  <a:pt x="2727960" y="0"/>
                </a:lnTo>
                <a:lnTo>
                  <a:pt x="0" y="0"/>
                </a:lnTo>
                <a:lnTo>
                  <a:pt x="0" y="6995155"/>
                </a:lnTo>
                <a:close/>
              </a:path>
            </a:pathLst>
          </a:custGeom>
          <a:solidFill>
            <a:srgbClr val="124548"/>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object 3"/>
          <p:cNvSpPr/>
          <p:nvPr/>
        </p:nvSpPr>
        <p:spPr>
          <a:xfrm>
            <a:off x="743673" y="3112860"/>
            <a:ext cx="1316188" cy="339538"/>
          </a:xfrm>
          <a:prstGeom prst="rect">
            <a:avLst/>
          </a:prstGeom>
          <a:blipFill>
            <a:blip r:embed="rId3" cstate="print"/>
            <a:stretch>
              <a:fillRect/>
            </a:stretch>
          </a:blip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580873" y="3534296"/>
            <a:ext cx="1631954" cy="258512"/>
          </a:xfrm>
          <a:prstGeom prst="rect">
            <a:avLst/>
          </a:prstGeom>
          <a:blipFill>
            <a:blip r:embed="rId4" cstate="print"/>
            <a:stretch>
              <a:fillRect/>
            </a:stretch>
          </a:blip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6419857" y="4812299"/>
            <a:ext cx="4786909" cy="394553"/>
          </a:xfrm>
          <a:custGeom>
            <a:avLst/>
            <a:gdLst/>
            <a:ahLst/>
            <a:cxnLst/>
            <a:rect l="l" t="t" r="r" b="b"/>
            <a:pathLst>
              <a:path w="4884420" h="402589">
                <a:moveTo>
                  <a:pt x="4748657" y="0"/>
                </a:moveTo>
                <a:lnTo>
                  <a:pt x="0" y="0"/>
                </a:lnTo>
                <a:lnTo>
                  <a:pt x="0" y="402335"/>
                </a:lnTo>
                <a:lnTo>
                  <a:pt x="4748657" y="402335"/>
                </a:lnTo>
                <a:lnTo>
                  <a:pt x="4801534" y="397073"/>
                </a:lnTo>
                <a:lnTo>
                  <a:pt x="4844684" y="382714"/>
                </a:lnTo>
                <a:lnTo>
                  <a:pt x="4873761" y="361402"/>
                </a:lnTo>
                <a:lnTo>
                  <a:pt x="4884420" y="335279"/>
                </a:lnTo>
                <a:lnTo>
                  <a:pt x="4884420" y="67055"/>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object 6"/>
          <p:cNvSpPr/>
          <p:nvPr/>
        </p:nvSpPr>
        <p:spPr>
          <a:xfrm>
            <a:off x="6419857" y="4812299"/>
            <a:ext cx="4786909" cy="394553"/>
          </a:xfrm>
          <a:custGeom>
            <a:avLst/>
            <a:gdLst/>
            <a:ahLst/>
            <a:cxnLst/>
            <a:rect l="l" t="t" r="r" b="b"/>
            <a:pathLst>
              <a:path w="4884420" h="402589">
                <a:moveTo>
                  <a:pt x="4884420" y="67055"/>
                </a:moveTo>
                <a:lnTo>
                  <a:pt x="4884420" y="335279"/>
                </a:lnTo>
                <a:lnTo>
                  <a:pt x="4873761" y="361402"/>
                </a:lnTo>
                <a:lnTo>
                  <a:pt x="4844684" y="382714"/>
                </a:lnTo>
                <a:lnTo>
                  <a:pt x="4801534" y="397073"/>
                </a:lnTo>
                <a:lnTo>
                  <a:pt x="4748657" y="402335"/>
                </a:lnTo>
                <a:lnTo>
                  <a:pt x="0" y="402335"/>
                </a:lnTo>
                <a:lnTo>
                  <a:pt x="0" y="0"/>
                </a:lnTo>
                <a:lnTo>
                  <a:pt x="4748657" y="0"/>
                </a:lnTo>
                <a:lnTo>
                  <a:pt x="4801534" y="5262"/>
                </a:lnTo>
                <a:lnTo>
                  <a:pt x="4844684" y="19621"/>
                </a:lnTo>
                <a:lnTo>
                  <a:pt x="4873761" y="40933"/>
                </a:lnTo>
                <a:lnTo>
                  <a:pt x="4884420" y="67055"/>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object 7"/>
          <p:cNvSpPr/>
          <p:nvPr/>
        </p:nvSpPr>
        <p:spPr>
          <a:xfrm>
            <a:off x="6662189" y="5022270"/>
            <a:ext cx="1840209" cy="0"/>
          </a:xfrm>
          <a:custGeom>
            <a:avLst/>
            <a:gdLst/>
            <a:ahLst/>
            <a:cxnLst/>
            <a:rect l="l" t="t" r="r" b="b"/>
            <a:pathLst>
              <a:path w="1877695">
                <a:moveTo>
                  <a:pt x="0" y="0"/>
                </a:moveTo>
                <a:lnTo>
                  <a:pt x="1877568" y="0"/>
                </a:lnTo>
              </a:path>
            </a:pathLst>
          </a:custGeom>
          <a:ln w="13716">
            <a:solidFill>
              <a:srgbClr val="FFFFFF"/>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p:nvPr/>
        </p:nvSpPr>
        <p:spPr>
          <a:xfrm>
            <a:off x="6650613" y="4854866"/>
            <a:ext cx="3544752"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State machine pattern or Controller pattern</a:t>
            </a:r>
          </a:p>
        </p:txBody>
      </p:sp>
      <p:sp>
        <p:nvSpPr>
          <p:cNvPr id="9" name="object 9"/>
          <p:cNvSpPr/>
          <p:nvPr/>
        </p:nvSpPr>
        <p:spPr>
          <a:xfrm>
            <a:off x="5981492" y="4811552"/>
            <a:ext cx="379617" cy="461764"/>
          </a:xfrm>
          <a:custGeom>
            <a:avLst/>
            <a:gdLst/>
            <a:ahLst/>
            <a:cxnLst/>
            <a:rect l="l" t="t" r="r" b="b"/>
            <a:pathLst>
              <a:path w="387350" h="471170">
                <a:moveTo>
                  <a:pt x="193548" y="0"/>
                </a:moveTo>
                <a:lnTo>
                  <a:pt x="193548" y="117729"/>
                </a:lnTo>
                <a:lnTo>
                  <a:pt x="0" y="117729"/>
                </a:lnTo>
                <a:lnTo>
                  <a:pt x="0" y="353187"/>
                </a:lnTo>
                <a:lnTo>
                  <a:pt x="193548" y="353187"/>
                </a:lnTo>
                <a:lnTo>
                  <a:pt x="193548" y="470916"/>
                </a:lnTo>
                <a:lnTo>
                  <a:pt x="387095" y="235458"/>
                </a:lnTo>
                <a:lnTo>
                  <a:pt x="193548"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p:nvPr/>
        </p:nvSpPr>
        <p:spPr>
          <a:xfrm>
            <a:off x="5981492" y="4811552"/>
            <a:ext cx="379617" cy="461764"/>
          </a:xfrm>
          <a:custGeom>
            <a:avLst/>
            <a:gdLst/>
            <a:ahLst/>
            <a:cxnLst/>
            <a:rect l="l" t="t" r="r" b="b"/>
            <a:pathLst>
              <a:path w="387350" h="471170">
                <a:moveTo>
                  <a:pt x="0" y="117729"/>
                </a:moveTo>
                <a:lnTo>
                  <a:pt x="193548" y="117729"/>
                </a:lnTo>
                <a:lnTo>
                  <a:pt x="193548" y="0"/>
                </a:lnTo>
                <a:lnTo>
                  <a:pt x="387095" y="235458"/>
                </a:lnTo>
                <a:lnTo>
                  <a:pt x="193548" y="470916"/>
                </a:lnTo>
                <a:lnTo>
                  <a:pt x="193548" y="353187"/>
                </a:lnTo>
                <a:lnTo>
                  <a:pt x="0" y="353187"/>
                </a:lnTo>
                <a:lnTo>
                  <a:pt x="0" y="117729"/>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txBox="1"/>
          <p:nvPr/>
        </p:nvSpPr>
        <p:spPr>
          <a:xfrm>
            <a:off x="3161622" y="4708496"/>
            <a:ext cx="2419592" cy="359333"/>
          </a:xfrm>
          <a:prstGeom prst="rect">
            <a:avLst/>
          </a:prstGeom>
          <a:solidFill>
            <a:schemeClr val="accent1">
              <a:lumMod val="75000"/>
            </a:schemeClr>
          </a:solidFill>
        </p:spPr>
        <p:txBody>
          <a:bodyPr vert="horz" wrap="square" lIns="0" tIns="112018" rIns="0" bIns="0" rtlCol="0">
            <a:spAutoFit/>
          </a:bodyPr>
          <a:lstStyle/>
          <a:p>
            <a:pPr marL="12446" marR="4978" lvl="0" indent="0" algn="just" defTabSz="914400" rtl="0" eaLnBrk="1" fontAlgn="auto" latinLnBrk="0" hangingPunct="1">
              <a:lnSpc>
                <a:spcPts val="2117"/>
              </a:lnSpc>
              <a:spcBef>
                <a:spcPts val="368"/>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No State Machine</a:t>
            </a:r>
          </a:p>
        </p:txBody>
      </p:sp>
      <p:sp>
        <p:nvSpPr>
          <p:cNvPr id="12" name="object 12"/>
          <p:cNvSpPr/>
          <p:nvPr/>
        </p:nvSpPr>
        <p:spPr>
          <a:xfrm>
            <a:off x="3161622" y="3116344"/>
            <a:ext cx="2419592" cy="566314"/>
          </a:xfrm>
          <a:custGeom>
            <a:avLst/>
            <a:gdLst/>
            <a:ahLst/>
            <a:cxnLst/>
            <a:rect l="l" t="t" r="r" b="b"/>
            <a:pathLst>
              <a:path w="2468879" h="577850">
                <a:moveTo>
                  <a:pt x="0" y="577596"/>
                </a:moveTo>
                <a:lnTo>
                  <a:pt x="2468879" y="577596"/>
                </a:lnTo>
                <a:lnTo>
                  <a:pt x="2468879" y="0"/>
                </a:lnTo>
                <a:lnTo>
                  <a:pt x="0" y="0"/>
                </a:lnTo>
                <a:lnTo>
                  <a:pt x="0" y="577596"/>
                </a:lnTo>
                <a:close/>
              </a:path>
            </a:pathLst>
          </a:custGeom>
          <a:solidFill>
            <a:schemeClr val="accent1">
              <a:lumMod val="75000"/>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object 13"/>
          <p:cNvSpPr txBox="1"/>
          <p:nvPr/>
        </p:nvSpPr>
        <p:spPr>
          <a:xfrm>
            <a:off x="3361388" y="3214023"/>
            <a:ext cx="1741881" cy="296493"/>
          </a:xfrm>
          <a:prstGeom prst="rect">
            <a:avLst/>
          </a:prstGeom>
        </p:spPr>
        <p:txBody>
          <a:bodyPr vert="horz" wrap="square" lIns="0" tIns="46674" rIns="0" bIns="0" rtlCol="0">
            <a:spAutoFit/>
          </a:bodyPr>
          <a:lstStyle/>
          <a:p>
            <a:pPr marL="12446" marR="4978" lvl="0" indent="0" algn="just" defTabSz="914400" rtl="0" eaLnBrk="1" fontAlgn="auto" latinLnBrk="0" hangingPunct="1">
              <a:lnSpc>
                <a:spcPts val="2117"/>
              </a:lnSpc>
              <a:spcBef>
                <a:spcPts val="368"/>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No custom task  forms</a:t>
            </a:r>
          </a:p>
        </p:txBody>
      </p:sp>
      <p:sp>
        <p:nvSpPr>
          <p:cNvPr id="14" name="object 14"/>
          <p:cNvSpPr/>
          <p:nvPr/>
        </p:nvSpPr>
        <p:spPr>
          <a:xfrm>
            <a:off x="6327255" y="2231400"/>
            <a:ext cx="4879635" cy="789106"/>
          </a:xfrm>
          <a:custGeom>
            <a:avLst/>
            <a:gdLst/>
            <a:ahLst/>
            <a:cxnLst/>
            <a:rect l="l" t="t" r="r" b="b"/>
            <a:pathLst>
              <a:path w="4979034" h="805180">
                <a:moveTo>
                  <a:pt x="4840605" y="0"/>
                </a:moveTo>
                <a:lnTo>
                  <a:pt x="0" y="0"/>
                </a:lnTo>
                <a:lnTo>
                  <a:pt x="0" y="804671"/>
                </a:lnTo>
                <a:lnTo>
                  <a:pt x="4840605" y="804671"/>
                </a:lnTo>
                <a:lnTo>
                  <a:pt x="4884298" y="797832"/>
                </a:lnTo>
                <a:lnTo>
                  <a:pt x="4922260" y="778788"/>
                </a:lnTo>
                <a:lnTo>
                  <a:pt x="4952207" y="749753"/>
                </a:lnTo>
                <a:lnTo>
                  <a:pt x="4971851" y="712939"/>
                </a:lnTo>
                <a:lnTo>
                  <a:pt x="4978908" y="670559"/>
                </a:lnTo>
                <a:lnTo>
                  <a:pt x="4978908" y="134112"/>
                </a:lnTo>
                <a:lnTo>
                  <a:pt x="4971851" y="91732"/>
                </a:lnTo>
                <a:lnTo>
                  <a:pt x="4952207" y="54918"/>
                </a:lnTo>
                <a:lnTo>
                  <a:pt x="4922260" y="25883"/>
                </a:lnTo>
                <a:lnTo>
                  <a:pt x="4884298" y="6839"/>
                </a:lnTo>
                <a:lnTo>
                  <a:pt x="4840605"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5" name="object 15"/>
          <p:cNvSpPr/>
          <p:nvPr/>
        </p:nvSpPr>
        <p:spPr>
          <a:xfrm>
            <a:off x="6327255" y="2231400"/>
            <a:ext cx="4879635" cy="789106"/>
          </a:xfrm>
          <a:custGeom>
            <a:avLst/>
            <a:gdLst/>
            <a:ahLst/>
            <a:cxnLst/>
            <a:rect l="l" t="t" r="r" b="b"/>
            <a:pathLst>
              <a:path w="4979034" h="805180">
                <a:moveTo>
                  <a:pt x="4978908" y="134112"/>
                </a:moveTo>
                <a:lnTo>
                  <a:pt x="4978908" y="670559"/>
                </a:lnTo>
                <a:lnTo>
                  <a:pt x="4971851" y="712939"/>
                </a:lnTo>
                <a:lnTo>
                  <a:pt x="4952207" y="749753"/>
                </a:lnTo>
                <a:lnTo>
                  <a:pt x="4922260" y="778788"/>
                </a:lnTo>
                <a:lnTo>
                  <a:pt x="4884298" y="797832"/>
                </a:lnTo>
                <a:lnTo>
                  <a:pt x="4840605" y="804671"/>
                </a:lnTo>
                <a:lnTo>
                  <a:pt x="0" y="804671"/>
                </a:lnTo>
                <a:lnTo>
                  <a:pt x="0" y="0"/>
                </a:lnTo>
                <a:lnTo>
                  <a:pt x="4840605" y="0"/>
                </a:lnTo>
                <a:lnTo>
                  <a:pt x="4884298" y="6839"/>
                </a:lnTo>
                <a:lnTo>
                  <a:pt x="4922260" y="25883"/>
                </a:lnTo>
                <a:lnTo>
                  <a:pt x="4952207" y="54918"/>
                </a:lnTo>
                <a:lnTo>
                  <a:pt x="4971851" y="91732"/>
                </a:lnTo>
                <a:lnTo>
                  <a:pt x="4978908" y="134112"/>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object 16"/>
          <p:cNvSpPr txBox="1"/>
          <p:nvPr/>
        </p:nvSpPr>
        <p:spPr>
          <a:xfrm>
            <a:off x="6558262" y="2238122"/>
            <a:ext cx="4298385" cy="731230"/>
          </a:xfrm>
          <a:prstGeom prst="rect">
            <a:avLst/>
          </a:prstGeom>
        </p:spPr>
        <p:txBody>
          <a:bodyPr vert="horz" wrap="square" lIns="0" tIns="38584" rIns="0" bIns="0" rtlCol="0">
            <a:spAutoFit/>
          </a:bodyPr>
          <a:lstStyle/>
          <a:p>
            <a:pPr marL="12446" marR="4978" lvl="0" indent="0" algn="just" defTabSz="914400" rtl="0" eaLnBrk="1" fontAlgn="auto" latinLnBrk="0" hangingPunct="1">
              <a:lnSpc>
                <a:spcPts val="1695"/>
              </a:lnSpc>
              <a:spcBef>
                <a:spcPts val="304"/>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Max 5,000 iterations in Do until –&gt; Create embedded  loops</a:t>
            </a:r>
          </a:p>
          <a:p>
            <a:pPr marL="12446" marR="0" lvl="0" indent="0" algn="just" defTabSz="914400" rtl="0" eaLnBrk="1" fontAlgn="auto" latinLnBrk="0" hangingPunct="1">
              <a:lnSpc>
                <a:spcPct val="100000"/>
              </a:lnSpc>
              <a:spcBef>
                <a:spcPts val="78"/>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Max 5,000 iterations in For each (100,000 in Plan 1)</a:t>
            </a:r>
          </a:p>
        </p:txBody>
      </p:sp>
      <p:sp>
        <p:nvSpPr>
          <p:cNvPr id="17" name="object 17"/>
          <p:cNvSpPr/>
          <p:nvPr/>
        </p:nvSpPr>
        <p:spPr>
          <a:xfrm>
            <a:off x="5927724" y="2317281"/>
            <a:ext cx="382729" cy="490391"/>
          </a:xfrm>
          <a:custGeom>
            <a:avLst/>
            <a:gdLst/>
            <a:ahLst/>
            <a:cxnLst/>
            <a:rect l="l" t="t" r="r" b="b"/>
            <a:pathLst>
              <a:path w="390525" h="500380">
                <a:moveTo>
                  <a:pt x="195071" y="0"/>
                </a:moveTo>
                <a:lnTo>
                  <a:pt x="195071" y="124968"/>
                </a:lnTo>
                <a:lnTo>
                  <a:pt x="0" y="124968"/>
                </a:lnTo>
                <a:lnTo>
                  <a:pt x="0" y="374903"/>
                </a:lnTo>
                <a:lnTo>
                  <a:pt x="195071" y="374903"/>
                </a:lnTo>
                <a:lnTo>
                  <a:pt x="195071" y="499872"/>
                </a:lnTo>
                <a:lnTo>
                  <a:pt x="390143" y="249936"/>
                </a:lnTo>
                <a:lnTo>
                  <a:pt x="195071"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8" name="object 18"/>
          <p:cNvSpPr/>
          <p:nvPr/>
        </p:nvSpPr>
        <p:spPr>
          <a:xfrm>
            <a:off x="5927724" y="2317281"/>
            <a:ext cx="382729" cy="490391"/>
          </a:xfrm>
          <a:custGeom>
            <a:avLst/>
            <a:gdLst/>
            <a:ahLst/>
            <a:cxnLst/>
            <a:rect l="l" t="t" r="r" b="b"/>
            <a:pathLst>
              <a:path w="390525" h="500380">
                <a:moveTo>
                  <a:pt x="0" y="374903"/>
                </a:moveTo>
                <a:lnTo>
                  <a:pt x="195071" y="374903"/>
                </a:lnTo>
                <a:lnTo>
                  <a:pt x="195071" y="499872"/>
                </a:lnTo>
                <a:lnTo>
                  <a:pt x="390143" y="249936"/>
                </a:lnTo>
                <a:lnTo>
                  <a:pt x="195071" y="0"/>
                </a:lnTo>
                <a:lnTo>
                  <a:pt x="195071" y="124968"/>
                </a:lnTo>
                <a:lnTo>
                  <a:pt x="0" y="124968"/>
                </a:lnTo>
                <a:lnTo>
                  <a:pt x="0" y="374903"/>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txBox="1"/>
          <p:nvPr/>
        </p:nvSpPr>
        <p:spPr>
          <a:xfrm>
            <a:off x="3161622" y="2293385"/>
            <a:ext cx="2419592" cy="378826"/>
          </a:xfrm>
          <a:prstGeom prst="rect">
            <a:avLst/>
          </a:prstGeom>
          <a:solidFill>
            <a:schemeClr val="accent1">
              <a:lumMod val="75000"/>
            </a:schemeClr>
          </a:solidFill>
        </p:spPr>
        <p:txBody>
          <a:bodyPr vert="horz" wrap="square" lIns="0" tIns="112018" rIns="0" bIns="0" rtlCol="0">
            <a:spAutoFit/>
          </a:bodyPr>
          <a:lstStyle/>
          <a:p>
            <a:pPr marL="12446" marR="0" lvl="0" indent="0" algn="just" defTabSz="914400" rtl="0" eaLnBrk="1" fontAlgn="auto" latinLnBrk="0" hangingPunct="1">
              <a:lnSpc>
                <a:spcPts val="2234"/>
              </a:lnSpc>
              <a:spcBef>
                <a:spcPts val="882"/>
              </a:spcBef>
              <a:spcAft>
                <a:spcPts val="0"/>
              </a:spcAft>
              <a:buClrTx/>
              <a:buSzTx/>
              <a:buFontTx/>
              <a:buNone/>
              <a:tabLst/>
              <a:defRPr/>
            </a:pPr>
            <a:r>
              <a:rPr kumimoji="0" lang="en-GB" sz="1600" b="0" i="0" u="none" strike="noStrike" kern="1200" cap="none" spc="-147"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Loops</a:t>
            </a:r>
          </a:p>
        </p:txBody>
      </p:sp>
      <p:sp>
        <p:nvSpPr>
          <p:cNvPr id="20" name="object 20"/>
          <p:cNvSpPr/>
          <p:nvPr/>
        </p:nvSpPr>
        <p:spPr>
          <a:xfrm>
            <a:off x="6343684" y="1602605"/>
            <a:ext cx="4863455" cy="388330"/>
          </a:xfrm>
          <a:custGeom>
            <a:avLst/>
            <a:gdLst/>
            <a:ahLst/>
            <a:cxnLst/>
            <a:rect l="l" t="t" r="r" b="b"/>
            <a:pathLst>
              <a:path w="4962525" h="396239">
                <a:moveTo>
                  <a:pt x="4824222" y="0"/>
                </a:moveTo>
                <a:lnTo>
                  <a:pt x="0" y="0"/>
                </a:lnTo>
                <a:lnTo>
                  <a:pt x="0" y="396240"/>
                </a:lnTo>
                <a:lnTo>
                  <a:pt x="4824222" y="396240"/>
                </a:lnTo>
                <a:lnTo>
                  <a:pt x="4877919" y="391046"/>
                </a:lnTo>
                <a:lnTo>
                  <a:pt x="4921758" y="376888"/>
                </a:lnTo>
                <a:lnTo>
                  <a:pt x="4951309" y="355895"/>
                </a:lnTo>
                <a:lnTo>
                  <a:pt x="4962144" y="330200"/>
                </a:lnTo>
                <a:lnTo>
                  <a:pt x="4962144" y="66040"/>
                </a:lnTo>
                <a:lnTo>
                  <a:pt x="4951309" y="40344"/>
                </a:lnTo>
                <a:lnTo>
                  <a:pt x="4921758" y="19351"/>
                </a:lnTo>
                <a:lnTo>
                  <a:pt x="4877919" y="5193"/>
                </a:lnTo>
                <a:lnTo>
                  <a:pt x="4824222"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1" name="object 21"/>
          <p:cNvSpPr/>
          <p:nvPr/>
        </p:nvSpPr>
        <p:spPr>
          <a:xfrm>
            <a:off x="6343684" y="1602605"/>
            <a:ext cx="4863455" cy="388330"/>
          </a:xfrm>
          <a:custGeom>
            <a:avLst/>
            <a:gdLst/>
            <a:ahLst/>
            <a:cxnLst/>
            <a:rect l="l" t="t" r="r" b="b"/>
            <a:pathLst>
              <a:path w="4962525" h="396239">
                <a:moveTo>
                  <a:pt x="4962144" y="66040"/>
                </a:moveTo>
                <a:lnTo>
                  <a:pt x="4962144" y="330200"/>
                </a:lnTo>
                <a:lnTo>
                  <a:pt x="4951309" y="355895"/>
                </a:lnTo>
                <a:lnTo>
                  <a:pt x="4921758" y="376888"/>
                </a:lnTo>
                <a:lnTo>
                  <a:pt x="4877919" y="391046"/>
                </a:lnTo>
                <a:lnTo>
                  <a:pt x="4824222" y="396240"/>
                </a:lnTo>
                <a:lnTo>
                  <a:pt x="0" y="396240"/>
                </a:lnTo>
                <a:lnTo>
                  <a:pt x="0" y="0"/>
                </a:lnTo>
                <a:lnTo>
                  <a:pt x="4824222" y="0"/>
                </a:lnTo>
                <a:lnTo>
                  <a:pt x="4877919" y="5193"/>
                </a:lnTo>
                <a:lnTo>
                  <a:pt x="4921758" y="19351"/>
                </a:lnTo>
                <a:lnTo>
                  <a:pt x="4951309" y="40344"/>
                </a:lnTo>
                <a:lnTo>
                  <a:pt x="4962144" y="66040"/>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2" name="object 22"/>
          <p:cNvSpPr txBox="1"/>
          <p:nvPr/>
        </p:nvSpPr>
        <p:spPr>
          <a:xfrm>
            <a:off x="6574442" y="1641190"/>
            <a:ext cx="2905004"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Create nested flows or raise a ticket</a:t>
            </a:r>
          </a:p>
        </p:txBody>
      </p:sp>
      <p:sp>
        <p:nvSpPr>
          <p:cNvPr id="23" name="object 23"/>
          <p:cNvSpPr/>
          <p:nvPr/>
        </p:nvSpPr>
        <p:spPr>
          <a:xfrm>
            <a:off x="5927724" y="1557051"/>
            <a:ext cx="380862" cy="490391"/>
          </a:xfrm>
          <a:custGeom>
            <a:avLst/>
            <a:gdLst/>
            <a:ahLst/>
            <a:cxnLst/>
            <a:rect l="l" t="t" r="r" b="b"/>
            <a:pathLst>
              <a:path w="388620" h="500380">
                <a:moveTo>
                  <a:pt x="194309" y="0"/>
                </a:moveTo>
                <a:lnTo>
                  <a:pt x="194309" y="124967"/>
                </a:lnTo>
                <a:lnTo>
                  <a:pt x="0" y="124967"/>
                </a:lnTo>
                <a:lnTo>
                  <a:pt x="0" y="374903"/>
                </a:lnTo>
                <a:lnTo>
                  <a:pt x="194309" y="374903"/>
                </a:lnTo>
                <a:lnTo>
                  <a:pt x="194309" y="499872"/>
                </a:lnTo>
                <a:lnTo>
                  <a:pt x="388619" y="249936"/>
                </a:lnTo>
                <a:lnTo>
                  <a:pt x="194309"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4" name="object 24"/>
          <p:cNvSpPr/>
          <p:nvPr/>
        </p:nvSpPr>
        <p:spPr>
          <a:xfrm>
            <a:off x="5927724" y="1557051"/>
            <a:ext cx="380862" cy="490391"/>
          </a:xfrm>
          <a:custGeom>
            <a:avLst/>
            <a:gdLst/>
            <a:ahLst/>
            <a:cxnLst/>
            <a:rect l="l" t="t" r="r" b="b"/>
            <a:pathLst>
              <a:path w="388620" h="500380">
                <a:moveTo>
                  <a:pt x="0" y="374903"/>
                </a:moveTo>
                <a:lnTo>
                  <a:pt x="194309" y="374903"/>
                </a:lnTo>
                <a:lnTo>
                  <a:pt x="194309" y="499872"/>
                </a:lnTo>
                <a:lnTo>
                  <a:pt x="388619" y="249936"/>
                </a:lnTo>
                <a:lnTo>
                  <a:pt x="194309" y="0"/>
                </a:lnTo>
                <a:lnTo>
                  <a:pt x="194309" y="124967"/>
                </a:lnTo>
                <a:lnTo>
                  <a:pt x="0" y="124967"/>
                </a:lnTo>
                <a:lnTo>
                  <a:pt x="0" y="374903"/>
                </a:lnTo>
                <a:close/>
              </a:path>
            </a:pathLst>
          </a:cu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endParaRPr kumimoji="0"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bject 25"/>
          <p:cNvSpPr txBox="1"/>
          <p:nvPr/>
        </p:nvSpPr>
        <p:spPr>
          <a:xfrm>
            <a:off x="3161622" y="1580949"/>
            <a:ext cx="2419592" cy="378826"/>
          </a:xfrm>
          <a:prstGeom prst="rect">
            <a:avLst/>
          </a:prstGeom>
          <a:solidFill>
            <a:schemeClr val="accent1">
              <a:lumMod val="75000"/>
            </a:schemeClr>
          </a:solidFill>
        </p:spPr>
        <p:txBody>
          <a:bodyPr vert="horz" wrap="square" lIns="0" tIns="112018" rIns="0" bIns="0" rtlCol="0">
            <a:spAutoFit/>
          </a:bodyPr>
          <a:lstStyle/>
          <a:p>
            <a:pPr marL="12446" marR="0" lvl="0" indent="0" algn="just" defTabSz="914400" rtl="0" eaLnBrk="1" fontAlgn="auto" latinLnBrk="0" hangingPunct="1">
              <a:lnSpc>
                <a:spcPts val="2234"/>
              </a:lnSpc>
              <a:spcBef>
                <a:spcPts val="882"/>
              </a:spcBef>
              <a:spcAft>
                <a:spcPts val="0"/>
              </a:spcAft>
              <a:buClrTx/>
              <a:buSzTx/>
              <a:buFontTx/>
              <a:buNone/>
              <a:tabLst/>
              <a:defRPr/>
            </a:pPr>
            <a:r>
              <a:rPr kumimoji="0" lang="en-GB" sz="1600" b="0" i="0" u="none" strike="noStrike" kern="1200" cap="none" spc="-147"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250 actions/flow</a:t>
            </a:r>
          </a:p>
        </p:txBody>
      </p:sp>
      <p:sp>
        <p:nvSpPr>
          <p:cNvPr id="26" name="object 26"/>
          <p:cNvSpPr/>
          <p:nvPr/>
        </p:nvSpPr>
        <p:spPr>
          <a:xfrm>
            <a:off x="3161622" y="868513"/>
            <a:ext cx="2419592" cy="567559"/>
          </a:xfrm>
          <a:custGeom>
            <a:avLst/>
            <a:gdLst/>
            <a:ahLst/>
            <a:cxnLst/>
            <a:rect l="l" t="t" r="r" b="b"/>
            <a:pathLst>
              <a:path w="2468879" h="579119">
                <a:moveTo>
                  <a:pt x="0" y="579120"/>
                </a:moveTo>
                <a:lnTo>
                  <a:pt x="2468879" y="579120"/>
                </a:lnTo>
                <a:lnTo>
                  <a:pt x="2468879" y="0"/>
                </a:lnTo>
                <a:lnTo>
                  <a:pt x="0" y="0"/>
                </a:lnTo>
                <a:lnTo>
                  <a:pt x="0" y="579120"/>
                </a:lnTo>
                <a:close/>
              </a:path>
            </a:pathLst>
          </a:custGeom>
          <a:solidFill>
            <a:schemeClr val="accent1">
              <a:lumMod val="75000"/>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7" name="object 27"/>
          <p:cNvSpPr txBox="1"/>
          <p:nvPr/>
        </p:nvSpPr>
        <p:spPr>
          <a:xfrm>
            <a:off x="3361388" y="833165"/>
            <a:ext cx="2219826" cy="549049"/>
          </a:xfrm>
          <a:prstGeom prst="rect">
            <a:avLst/>
          </a:prstGeom>
          <a:solidFill>
            <a:schemeClr val="accent1">
              <a:lumMod val="75000"/>
            </a:schemeClr>
          </a:solidFill>
        </p:spPr>
        <p:txBody>
          <a:bodyPr vert="horz" wrap="square" lIns="0" tIns="13069" rIns="0" bIns="0" rtlCol="0">
            <a:spAutoFit/>
          </a:bodyPr>
          <a:lstStyle/>
          <a:p>
            <a:pPr marL="12446" marR="0" lvl="0" indent="0" algn="just" defTabSz="914400" rtl="0" eaLnBrk="1" fontAlgn="auto" latinLnBrk="0" hangingPunct="1">
              <a:lnSpc>
                <a:spcPts val="2234"/>
              </a:lnSpc>
              <a:spcBef>
                <a:spcPts val="10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Flow Approval</a:t>
            </a:r>
          </a:p>
          <a:p>
            <a:pPr marL="12446" marR="0" lvl="0" indent="0" algn="just" defTabSz="914400" rtl="0" eaLnBrk="1" fontAlgn="auto" latinLnBrk="0" hangingPunct="1">
              <a:lnSpc>
                <a:spcPts val="2234"/>
              </a:lnSpc>
              <a:spcBef>
                <a:spcPts val="0"/>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duration : 30 days</a:t>
            </a:r>
          </a:p>
        </p:txBody>
      </p:sp>
      <p:sp>
        <p:nvSpPr>
          <p:cNvPr id="28" name="object 28"/>
          <p:cNvSpPr/>
          <p:nvPr/>
        </p:nvSpPr>
        <p:spPr>
          <a:xfrm>
            <a:off x="3161622" y="157571"/>
            <a:ext cx="2419592" cy="566314"/>
          </a:xfrm>
          <a:custGeom>
            <a:avLst/>
            <a:gdLst/>
            <a:ahLst/>
            <a:cxnLst/>
            <a:rect l="l" t="t" r="r" b="b"/>
            <a:pathLst>
              <a:path w="2468879" h="577850">
                <a:moveTo>
                  <a:pt x="0" y="577595"/>
                </a:moveTo>
                <a:lnTo>
                  <a:pt x="2468879" y="577595"/>
                </a:lnTo>
                <a:lnTo>
                  <a:pt x="2468879" y="0"/>
                </a:lnTo>
                <a:lnTo>
                  <a:pt x="0" y="0"/>
                </a:lnTo>
                <a:lnTo>
                  <a:pt x="0" y="577595"/>
                </a:lnTo>
                <a:close/>
              </a:path>
            </a:pathLst>
          </a:custGeom>
          <a:solidFill>
            <a:schemeClr val="accent1">
              <a:lumMod val="75000"/>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9" name="object 29"/>
          <p:cNvSpPr txBox="1">
            <a:spLocks noGrp="1"/>
          </p:cNvSpPr>
          <p:nvPr>
            <p:ph type="title"/>
          </p:nvPr>
        </p:nvSpPr>
        <p:spPr>
          <a:xfrm>
            <a:off x="3361389" y="140437"/>
            <a:ext cx="1658491" cy="554307"/>
          </a:xfrm>
          <a:prstGeom prst="rect">
            <a:avLst/>
          </a:prstGeom>
        </p:spPr>
        <p:txBody>
          <a:bodyPr vert="horz" wrap="square" lIns="0" tIns="13069" rIns="0" bIns="0" rtlCol="0" anchor="ctr">
            <a:spAutoFit/>
          </a:bodyPr>
          <a:lstStyle/>
          <a:p>
            <a:pPr marL="12446" algn="just">
              <a:lnSpc>
                <a:spcPts val="2234"/>
              </a:lnSpc>
              <a:spcBef>
                <a:spcPts val="103"/>
              </a:spcBef>
            </a:pPr>
            <a:r>
              <a:rPr sz="1400" dirty="0">
                <a:solidFill>
                  <a:schemeClr val="bg1"/>
                </a:solidFill>
                <a:latin typeface="+mn-lt"/>
                <a:ea typeface="+mn-ea"/>
                <a:cs typeface="+mn-cs"/>
              </a:rPr>
              <a:t>Flow duration :</a:t>
            </a:r>
          </a:p>
          <a:p>
            <a:pPr marL="12446" algn="just">
              <a:lnSpc>
                <a:spcPts val="2234"/>
              </a:lnSpc>
            </a:pPr>
            <a:r>
              <a:rPr sz="1400" dirty="0">
                <a:solidFill>
                  <a:schemeClr val="bg1"/>
                </a:solidFill>
                <a:latin typeface="+mn-lt"/>
                <a:ea typeface="+mn-ea"/>
                <a:cs typeface="+mn-cs"/>
              </a:rPr>
              <a:t>30 days</a:t>
            </a:r>
          </a:p>
        </p:txBody>
      </p:sp>
      <p:sp>
        <p:nvSpPr>
          <p:cNvPr id="30" name="object 30"/>
          <p:cNvSpPr txBox="1"/>
          <p:nvPr/>
        </p:nvSpPr>
        <p:spPr>
          <a:xfrm>
            <a:off x="3161622" y="3900472"/>
            <a:ext cx="2419592" cy="359333"/>
          </a:xfrm>
          <a:prstGeom prst="rect">
            <a:avLst/>
          </a:prstGeom>
          <a:solidFill>
            <a:schemeClr val="accent1">
              <a:lumMod val="75000"/>
            </a:schemeClr>
          </a:solidFill>
        </p:spPr>
        <p:txBody>
          <a:bodyPr vert="horz" wrap="square" lIns="0" tIns="112018" rIns="0" bIns="0" rtlCol="0">
            <a:spAutoFit/>
          </a:bodyPr>
          <a:lstStyle/>
          <a:p>
            <a:pPr marL="12446" marR="4978" lvl="0" indent="0" algn="just" defTabSz="914400" rtl="0" eaLnBrk="1" fontAlgn="auto" latinLnBrk="0" hangingPunct="1">
              <a:lnSpc>
                <a:spcPts val="2117"/>
              </a:lnSpc>
              <a:spcBef>
                <a:spcPts val="368"/>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No guest access</a:t>
            </a:r>
          </a:p>
        </p:txBody>
      </p:sp>
      <p:sp>
        <p:nvSpPr>
          <p:cNvPr id="31" name="object 31"/>
          <p:cNvSpPr/>
          <p:nvPr/>
        </p:nvSpPr>
        <p:spPr>
          <a:xfrm>
            <a:off x="6343684" y="621327"/>
            <a:ext cx="4863455" cy="390197"/>
          </a:xfrm>
          <a:custGeom>
            <a:avLst/>
            <a:gdLst/>
            <a:ahLst/>
            <a:cxnLst/>
            <a:rect l="l" t="t" r="r" b="b"/>
            <a:pathLst>
              <a:path w="4962525" h="398144">
                <a:moveTo>
                  <a:pt x="4824222" y="0"/>
                </a:moveTo>
                <a:lnTo>
                  <a:pt x="0" y="0"/>
                </a:lnTo>
                <a:lnTo>
                  <a:pt x="0" y="397763"/>
                </a:lnTo>
                <a:lnTo>
                  <a:pt x="4824222" y="397763"/>
                </a:lnTo>
                <a:lnTo>
                  <a:pt x="4877919" y="392549"/>
                </a:lnTo>
                <a:lnTo>
                  <a:pt x="4921758" y="378333"/>
                </a:lnTo>
                <a:lnTo>
                  <a:pt x="4951309" y="357258"/>
                </a:lnTo>
                <a:lnTo>
                  <a:pt x="4962144" y="331470"/>
                </a:lnTo>
                <a:lnTo>
                  <a:pt x="4962144" y="66293"/>
                </a:lnTo>
                <a:lnTo>
                  <a:pt x="4951309" y="40505"/>
                </a:lnTo>
                <a:lnTo>
                  <a:pt x="4921758" y="19430"/>
                </a:lnTo>
                <a:lnTo>
                  <a:pt x="4877919" y="5214"/>
                </a:lnTo>
                <a:lnTo>
                  <a:pt x="4824222"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2" name="object 32"/>
          <p:cNvSpPr/>
          <p:nvPr/>
        </p:nvSpPr>
        <p:spPr>
          <a:xfrm>
            <a:off x="6343684" y="621327"/>
            <a:ext cx="4863455" cy="390197"/>
          </a:xfrm>
          <a:custGeom>
            <a:avLst/>
            <a:gdLst/>
            <a:ahLst/>
            <a:cxnLst/>
            <a:rect l="l" t="t" r="r" b="b"/>
            <a:pathLst>
              <a:path w="4962525" h="398144">
                <a:moveTo>
                  <a:pt x="4962144" y="66293"/>
                </a:moveTo>
                <a:lnTo>
                  <a:pt x="4962144" y="331470"/>
                </a:lnTo>
                <a:lnTo>
                  <a:pt x="4951309" y="357258"/>
                </a:lnTo>
                <a:lnTo>
                  <a:pt x="4921758" y="378333"/>
                </a:lnTo>
                <a:lnTo>
                  <a:pt x="4877919" y="392549"/>
                </a:lnTo>
                <a:lnTo>
                  <a:pt x="4824222" y="397763"/>
                </a:lnTo>
                <a:lnTo>
                  <a:pt x="0" y="397763"/>
                </a:lnTo>
                <a:lnTo>
                  <a:pt x="0" y="0"/>
                </a:lnTo>
                <a:lnTo>
                  <a:pt x="4824222" y="0"/>
                </a:lnTo>
                <a:lnTo>
                  <a:pt x="4877919" y="5214"/>
                </a:lnTo>
                <a:lnTo>
                  <a:pt x="4921758" y="19430"/>
                </a:lnTo>
                <a:lnTo>
                  <a:pt x="4951309" y="40505"/>
                </a:lnTo>
                <a:lnTo>
                  <a:pt x="4962144" y="66293"/>
                </a:lnTo>
                <a:close/>
              </a:path>
            </a:pathLst>
          </a:custGeom>
          <a:ln w="12192">
            <a:solidFill>
              <a:srgbClr val="84BC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3" name="object 33"/>
          <p:cNvSpPr txBox="1"/>
          <p:nvPr/>
        </p:nvSpPr>
        <p:spPr>
          <a:xfrm>
            <a:off x="6574443" y="660284"/>
            <a:ext cx="2379986"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Controller pattern</a:t>
            </a:r>
          </a:p>
        </p:txBody>
      </p:sp>
      <p:sp>
        <p:nvSpPr>
          <p:cNvPr id="34" name="object 34"/>
          <p:cNvSpPr/>
          <p:nvPr/>
        </p:nvSpPr>
        <p:spPr>
          <a:xfrm>
            <a:off x="5927724" y="577266"/>
            <a:ext cx="380862" cy="490391"/>
          </a:xfrm>
          <a:custGeom>
            <a:avLst/>
            <a:gdLst/>
            <a:ahLst/>
            <a:cxnLst/>
            <a:rect l="l" t="t" r="r" b="b"/>
            <a:pathLst>
              <a:path w="388620" h="500380">
                <a:moveTo>
                  <a:pt x="194309" y="0"/>
                </a:moveTo>
                <a:lnTo>
                  <a:pt x="194309" y="124968"/>
                </a:lnTo>
                <a:lnTo>
                  <a:pt x="0" y="124968"/>
                </a:lnTo>
                <a:lnTo>
                  <a:pt x="0" y="374904"/>
                </a:lnTo>
                <a:lnTo>
                  <a:pt x="194309" y="374904"/>
                </a:lnTo>
                <a:lnTo>
                  <a:pt x="194309" y="499872"/>
                </a:lnTo>
                <a:lnTo>
                  <a:pt x="388619" y="249936"/>
                </a:lnTo>
                <a:lnTo>
                  <a:pt x="194309"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5" name="object 35"/>
          <p:cNvSpPr/>
          <p:nvPr/>
        </p:nvSpPr>
        <p:spPr>
          <a:xfrm>
            <a:off x="5927724" y="577266"/>
            <a:ext cx="380862" cy="490391"/>
          </a:xfrm>
          <a:custGeom>
            <a:avLst/>
            <a:gdLst/>
            <a:ahLst/>
            <a:cxnLst/>
            <a:rect l="l" t="t" r="r" b="b"/>
            <a:pathLst>
              <a:path w="388620" h="500380">
                <a:moveTo>
                  <a:pt x="0" y="374904"/>
                </a:moveTo>
                <a:lnTo>
                  <a:pt x="194309" y="374904"/>
                </a:lnTo>
                <a:lnTo>
                  <a:pt x="194309" y="499872"/>
                </a:lnTo>
                <a:lnTo>
                  <a:pt x="388619" y="249936"/>
                </a:lnTo>
                <a:lnTo>
                  <a:pt x="194309" y="0"/>
                </a:lnTo>
                <a:lnTo>
                  <a:pt x="194309" y="124968"/>
                </a:lnTo>
                <a:lnTo>
                  <a:pt x="0" y="124968"/>
                </a:lnTo>
                <a:lnTo>
                  <a:pt x="0" y="374904"/>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6" name="object 36"/>
          <p:cNvSpPr/>
          <p:nvPr/>
        </p:nvSpPr>
        <p:spPr>
          <a:xfrm>
            <a:off x="6366088" y="3953493"/>
            <a:ext cx="4786909" cy="393308"/>
          </a:xfrm>
          <a:custGeom>
            <a:avLst/>
            <a:gdLst/>
            <a:ahLst/>
            <a:cxnLst/>
            <a:rect l="l" t="t" r="r" b="b"/>
            <a:pathLst>
              <a:path w="4884420" h="401320">
                <a:moveTo>
                  <a:pt x="4748657" y="0"/>
                </a:moveTo>
                <a:lnTo>
                  <a:pt x="0" y="0"/>
                </a:lnTo>
                <a:lnTo>
                  <a:pt x="0" y="400811"/>
                </a:lnTo>
                <a:lnTo>
                  <a:pt x="4748657" y="400811"/>
                </a:lnTo>
                <a:lnTo>
                  <a:pt x="4801534" y="395553"/>
                </a:lnTo>
                <a:lnTo>
                  <a:pt x="4844684" y="381222"/>
                </a:lnTo>
                <a:lnTo>
                  <a:pt x="4873761" y="359985"/>
                </a:lnTo>
                <a:lnTo>
                  <a:pt x="4884420" y="334009"/>
                </a:lnTo>
                <a:lnTo>
                  <a:pt x="4884420" y="66801"/>
                </a:lnTo>
                <a:lnTo>
                  <a:pt x="4873761" y="40826"/>
                </a:lnTo>
                <a:lnTo>
                  <a:pt x="4844684" y="19589"/>
                </a:lnTo>
                <a:lnTo>
                  <a:pt x="4801534" y="5258"/>
                </a:lnTo>
                <a:lnTo>
                  <a:pt x="4748657"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7" name="object 37"/>
          <p:cNvSpPr/>
          <p:nvPr/>
        </p:nvSpPr>
        <p:spPr>
          <a:xfrm>
            <a:off x="6366088" y="3953493"/>
            <a:ext cx="4786909" cy="393308"/>
          </a:xfrm>
          <a:custGeom>
            <a:avLst/>
            <a:gdLst/>
            <a:ahLst/>
            <a:cxnLst/>
            <a:rect l="l" t="t" r="r" b="b"/>
            <a:pathLst>
              <a:path w="4884420" h="401320">
                <a:moveTo>
                  <a:pt x="4884420" y="66801"/>
                </a:moveTo>
                <a:lnTo>
                  <a:pt x="4884420" y="334009"/>
                </a:lnTo>
                <a:lnTo>
                  <a:pt x="4873761" y="359985"/>
                </a:lnTo>
                <a:lnTo>
                  <a:pt x="4844684" y="381222"/>
                </a:lnTo>
                <a:lnTo>
                  <a:pt x="4801534" y="395553"/>
                </a:lnTo>
                <a:lnTo>
                  <a:pt x="4748657" y="400811"/>
                </a:lnTo>
                <a:lnTo>
                  <a:pt x="0" y="400811"/>
                </a:lnTo>
                <a:lnTo>
                  <a:pt x="0" y="0"/>
                </a:lnTo>
                <a:lnTo>
                  <a:pt x="4748657" y="0"/>
                </a:lnTo>
                <a:lnTo>
                  <a:pt x="4801534" y="5258"/>
                </a:lnTo>
                <a:lnTo>
                  <a:pt x="4844684" y="19589"/>
                </a:lnTo>
                <a:lnTo>
                  <a:pt x="4873761" y="40826"/>
                </a:lnTo>
                <a:lnTo>
                  <a:pt x="4884420" y="66801"/>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8" name="object 38"/>
          <p:cNvSpPr txBox="1"/>
          <p:nvPr/>
        </p:nvSpPr>
        <p:spPr>
          <a:xfrm>
            <a:off x="6596473" y="3994517"/>
            <a:ext cx="3110993"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In the roadmap for Flow &amp; PowerApps</a:t>
            </a:r>
          </a:p>
        </p:txBody>
      </p:sp>
      <p:sp>
        <p:nvSpPr>
          <p:cNvPr id="39" name="object 39"/>
          <p:cNvSpPr/>
          <p:nvPr/>
        </p:nvSpPr>
        <p:spPr>
          <a:xfrm>
            <a:off x="5927724" y="3952746"/>
            <a:ext cx="379617" cy="460519"/>
          </a:xfrm>
          <a:custGeom>
            <a:avLst/>
            <a:gdLst/>
            <a:ahLst/>
            <a:cxnLst/>
            <a:rect l="l" t="t" r="r" b="b"/>
            <a:pathLst>
              <a:path w="387350" h="469900">
                <a:moveTo>
                  <a:pt x="193548" y="0"/>
                </a:moveTo>
                <a:lnTo>
                  <a:pt x="193548" y="117348"/>
                </a:lnTo>
                <a:lnTo>
                  <a:pt x="0" y="117348"/>
                </a:lnTo>
                <a:lnTo>
                  <a:pt x="0" y="352044"/>
                </a:lnTo>
                <a:lnTo>
                  <a:pt x="193548" y="352044"/>
                </a:lnTo>
                <a:lnTo>
                  <a:pt x="193548" y="469392"/>
                </a:lnTo>
                <a:lnTo>
                  <a:pt x="387095" y="234696"/>
                </a:lnTo>
                <a:lnTo>
                  <a:pt x="193548"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0" name="object 40"/>
          <p:cNvSpPr/>
          <p:nvPr/>
        </p:nvSpPr>
        <p:spPr>
          <a:xfrm>
            <a:off x="5927724" y="3952746"/>
            <a:ext cx="379617" cy="460519"/>
          </a:xfrm>
          <a:custGeom>
            <a:avLst/>
            <a:gdLst/>
            <a:ahLst/>
            <a:cxnLst/>
            <a:rect l="l" t="t" r="r" b="b"/>
            <a:pathLst>
              <a:path w="387350" h="469900">
                <a:moveTo>
                  <a:pt x="0" y="117348"/>
                </a:moveTo>
                <a:lnTo>
                  <a:pt x="193548" y="117348"/>
                </a:lnTo>
                <a:lnTo>
                  <a:pt x="193548" y="0"/>
                </a:lnTo>
                <a:lnTo>
                  <a:pt x="387095" y="234696"/>
                </a:lnTo>
                <a:lnTo>
                  <a:pt x="193548" y="469392"/>
                </a:lnTo>
                <a:lnTo>
                  <a:pt x="193548" y="352044"/>
                </a:lnTo>
                <a:lnTo>
                  <a:pt x="0" y="352044"/>
                </a:lnTo>
                <a:lnTo>
                  <a:pt x="0" y="117348"/>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1" name="object 41"/>
          <p:cNvSpPr/>
          <p:nvPr/>
        </p:nvSpPr>
        <p:spPr>
          <a:xfrm>
            <a:off x="3167597" y="5516520"/>
            <a:ext cx="2419592" cy="566314"/>
          </a:xfrm>
          <a:custGeom>
            <a:avLst/>
            <a:gdLst/>
            <a:ahLst/>
            <a:cxnLst/>
            <a:rect l="l" t="t" r="r" b="b"/>
            <a:pathLst>
              <a:path w="2468879" h="577850">
                <a:moveTo>
                  <a:pt x="0" y="577595"/>
                </a:moveTo>
                <a:lnTo>
                  <a:pt x="2468880" y="577595"/>
                </a:lnTo>
                <a:lnTo>
                  <a:pt x="2468880" y="0"/>
                </a:lnTo>
                <a:lnTo>
                  <a:pt x="0" y="0"/>
                </a:lnTo>
                <a:lnTo>
                  <a:pt x="0" y="577595"/>
                </a:lnTo>
                <a:close/>
              </a:path>
            </a:pathLst>
          </a:custGeom>
          <a:solidFill>
            <a:schemeClr val="accent1">
              <a:lumMod val="75000"/>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2" name="object 42"/>
          <p:cNvSpPr txBox="1"/>
          <p:nvPr/>
        </p:nvSpPr>
        <p:spPr>
          <a:xfrm>
            <a:off x="3234660" y="5481820"/>
            <a:ext cx="1418897" cy="296493"/>
          </a:xfrm>
          <a:prstGeom prst="rect">
            <a:avLst/>
          </a:prstGeom>
        </p:spPr>
        <p:txBody>
          <a:bodyPr vert="horz" wrap="square" lIns="0" tIns="46674" rIns="0" bIns="0" rtlCol="0">
            <a:spAutoFit/>
          </a:bodyPr>
          <a:lstStyle/>
          <a:p>
            <a:pPr marL="12446" marR="4978" lvl="0" indent="0" algn="just" defTabSz="914400" rtl="0" eaLnBrk="1" fontAlgn="auto" latinLnBrk="0" hangingPunct="1">
              <a:lnSpc>
                <a:spcPts val="2117"/>
              </a:lnSpc>
              <a:spcBef>
                <a:spcPts val="368"/>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ALM/devops  weak</a:t>
            </a:r>
          </a:p>
        </p:txBody>
      </p:sp>
      <p:sp>
        <p:nvSpPr>
          <p:cNvPr id="43" name="object 43"/>
          <p:cNvSpPr/>
          <p:nvPr/>
        </p:nvSpPr>
        <p:spPr>
          <a:xfrm>
            <a:off x="6419857" y="5550125"/>
            <a:ext cx="4786909" cy="394553"/>
          </a:xfrm>
          <a:custGeom>
            <a:avLst/>
            <a:gdLst/>
            <a:ahLst/>
            <a:cxnLst/>
            <a:rect l="l" t="t" r="r" b="b"/>
            <a:pathLst>
              <a:path w="4884420" h="402589">
                <a:moveTo>
                  <a:pt x="4748657" y="0"/>
                </a:moveTo>
                <a:lnTo>
                  <a:pt x="0" y="0"/>
                </a:lnTo>
                <a:lnTo>
                  <a:pt x="0" y="402335"/>
                </a:lnTo>
                <a:lnTo>
                  <a:pt x="4748657" y="402335"/>
                </a:lnTo>
                <a:lnTo>
                  <a:pt x="4801534" y="397066"/>
                </a:lnTo>
                <a:lnTo>
                  <a:pt x="4844684" y="382695"/>
                </a:lnTo>
                <a:lnTo>
                  <a:pt x="4873761" y="361380"/>
                </a:lnTo>
                <a:lnTo>
                  <a:pt x="4884420" y="335279"/>
                </a:lnTo>
                <a:lnTo>
                  <a:pt x="4884420" y="67056"/>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4" name="object 44"/>
          <p:cNvSpPr/>
          <p:nvPr/>
        </p:nvSpPr>
        <p:spPr>
          <a:xfrm>
            <a:off x="6419857" y="5550125"/>
            <a:ext cx="4786909" cy="394553"/>
          </a:xfrm>
          <a:custGeom>
            <a:avLst/>
            <a:gdLst/>
            <a:ahLst/>
            <a:cxnLst/>
            <a:rect l="l" t="t" r="r" b="b"/>
            <a:pathLst>
              <a:path w="4884420" h="402589">
                <a:moveTo>
                  <a:pt x="4884420" y="67056"/>
                </a:moveTo>
                <a:lnTo>
                  <a:pt x="4884420" y="335279"/>
                </a:lnTo>
                <a:lnTo>
                  <a:pt x="4873761" y="361380"/>
                </a:lnTo>
                <a:lnTo>
                  <a:pt x="4844684" y="382695"/>
                </a:lnTo>
                <a:lnTo>
                  <a:pt x="4801534" y="397066"/>
                </a:lnTo>
                <a:lnTo>
                  <a:pt x="4748657" y="402335"/>
                </a:lnTo>
                <a:lnTo>
                  <a:pt x="0" y="402335"/>
                </a:lnTo>
                <a:lnTo>
                  <a:pt x="0" y="0"/>
                </a:lnTo>
                <a:lnTo>
                  <a:pt x="4748657" y="0"/>
                </a:lnTo>
                <a:lnTo>
                  <a:pt x="4801534" y="5262"/>
                </a:lnTo>
                <a:lnTo>
                  <a:pt x="4844684" y="19621"/>
                </a:lnTo>
                <a:lnTo>
                  <a:pt x="4873761" y="40933"/>
                </a:lnTo>
                <a:lnTo>
                  <a:pt x="4884420" y="67056"/>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5" name="object 45"/>
          <p:cNvSpPr txBox="1"/>
          <p:nvPr/>
        </p:nvSpPr>
        <p:spPr>
          <a:xfrm>
            <a:off x="6650613" y="5593240"/>
            <a:ext cx="4026430"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I could tell you, but then I would have to kill you…</a:t>
            </a:r>
          </a:p>
        </p:txBody>
      </p:sp>
      <p:sp>
        <p:nvSpPr>
          <p:cNvPr id="46" name="object 46"/>
          <p:cNvSpPr/>
          <p:nvPr/>
        </p:nvSpPr>
        <p:spPr>
          <a:xfrm>
            <a:off x="5981492" y="5549378"/>
            <a:ext cx="379617" cy="461764"/>
          </a:xfrm>
          <a:custGeom>
            <a:avLst/>
            <a:gdLst/>
            <a:ahLst/>
            <a:cxnLst/>
            <a:rect l="l" t="t" r="r" b="b"/>
            <a:pathLst>
              <a:path w="387350" h="471170">
                <a:moveTo>
                  <a:pt x="193548" y="0"/>
                </a:moveTo>
                <a:lnTo>
                  <a:pt x="193548" y="117728"/>
                </a:lnTo>
                <a:lnTo>
                  <a:pt x="0" y="117728"/>
                </a:lnTo>
                <a:lnTo>
                  <a:pt x="0" y="353187"/>
                </a:lnTo>
                <a:lnTo>
                  <a:pt x="193548" y="353187"/>
                </a:lnTo>
                <a:lnTo>
                  <a:pt x="193548" y="470916"/>
                </a:lnTo>
                <a:lnTo>
                  <a:pt x="387095" y="235457"/>
                </a:lnTo>
                <a:lnTo>
                  <a:pt x="193548"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7" name="object 47"/>
          <p:cNvSpPr/>
          <p:nvPr/>
        </p:nvSpPr>
        <p:spPr>
          <a:xfrm>
            <a:off x="5981492" y="5549378"/>
            <a:ext cx="379617" cy="461764"/>
          </a:xfrm>
          <a:custGeom>
            <a:avLst/>
            <a:gdLst/>
            <a:ahLst/>
            <a:cxnLst/>
            <a:rect l="l" t="t" r="r" b="b"/>
            <a:pathLst>
              <a:path w="387350" h="471170">
                <a:moveTo>
                  <a:pt x="0" y="117728"/>
                </a:moveTo>
                <a:lnTo>
                  <a:pt x="193548" y="117728"/>
                </a:lnTo>
                <a:lnTo>
                  <a:pt x="193548" y="0"/>
                </a:lnTo>
                <a:lnTo>
                  <a:pt x="387095" y="235457"/>
                </a:lnTo>
                <a:lnTo>
                  <a:pt x="193548" y="470916"/>
                </a:lnTo>
                <a:lnTo>
                  <a:pt x="193548" y="353187"/>
                </a:lnTo>
                <a:lnTo>
                  <a:pt x="0" y="353187"/>
                </a:lnTo>
                <a:lnTo>
                  <a:pt x="0" y="117728"/>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8" name="object 48"/>
          <p:cNvSpPr/>
          <p:nvPr/>
        </p:nvSpPr>
        <p:spPr>
          <a:xfrm>
            <a:off x="6366088" y="3279890"/>
            <a:ext cx="4786909" cy="394553"/>
          </a:xfrm>
          <a:custGeom>
            <a:avLst/>
            <a:gdLst/>
            <a:ahLst/>
            <a:cxnLst/>
            <a:rect l="l" t="t" r="r" b="b"/>
            <a:pathLst>
              <a:path w="4884420" h="402589">
                <a:moveTo>
                  <a:pt x="4748657" y="0"/>
                </a:moveTo>
                <a:lnTo>
                  <a:pt x="0" y="0"/>
                </a:lnTo>
                <a:lnTo>
                  <a:pt x="0" y="402335"/>
                </a:lnTo>
                <a:lnTo>
                  <a:pt x="4748657" y="402335"/>
                </a:lnTo>
                <a:lnTo>
                  <a:pt x="4801534" y="397073"/>
                </a:lnTo>
                <a:lnTo>
                  <a:pt x="4844684" y="382714"/>
                </a:lnTo>
                <a:lnTo>
                  <a:pt x="4873761" y="361402"/>
                </a:lnTo>
                <a:lnTo>
                  <a:pt x="4884420" y="335279"/>
                </a:lnTo>
                <a:lnTo>
                  <a:pt x="4884420" y="67055"/>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9" name="object 49"/>
          <p:cNvSpPr/>
          <p:nvPr/>
        </p:nvSpPr>
        <p:spPr>
          <a:xfrm>
            <a:off x="6366088" y="3279890"/>
            <a:ext cx="4786909" cy="394553"/>
          </a:xfrm>
          <a:custGeom>
            <a:avLst/>
            <a:gdLst/>
            <a:ahLst/>
            <a:cxnLst/>
            <a:rect l="l" t="t" r="r" b="b"/>
            <a:pathLst>
              <a:path w="4884420" h="402589">
                <a:moveTo>
                  <a:pt x="4884420" y="67055"/>
                </a:moveTo>
                <a:lnTo>
                  <a:pt x="4884420" y="335279"/>
                </a:lnTo>
                <a:lnTo>
                  <a:pt x="4873761" y="361402"/>
                </a:lnTo>
                <a:lnTo>
                  <a:pt x="4844684" y="382714"/>
                </a:lnTo>
                <a:lnTo>
                  <a:pt x="4801534" y="397073"/>
                </a:lnTo>
                <a:lnTo>
                  <a:pt x="4748657" y="402335"/>
                </a:lnTo>
                <a:lnTo>
                  <a:pt x="0" y="402335"/>
                </a:lnTo>
                <a:lnTo>
                  <a:pt x="0" y="0"/>
                </a:lnTo>
                <a:lnTo>
                  <a:pt x="4748657" y="0"/>
                </a:lnTo>
                <a:lnTo>
                  <a:pt x="4801534" y="5262"/>
                </a:lnTo>
                <a:lnTo>
                  <a:pt x="4844684" y="19621"/>
                </a:lnTo>
                <a:lnTo>
                  <a:pt x="4873761" y="40933"/>
                </a:lnTo>
                <a:lnTo>
                  <a:pt x="4884420" y="67055"/>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0" name="object 50"/>
          <p:cNvSpPr txBox="1"/>
          <p:nvPr/>
        </p:nvSpPr>
        <p:spPr>
          <a:xfrm>
            <a:off x="6596472" y="3322085"/>
            <a:ext cx="2010103"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Custom approval actions</a:t>
            </a:r>
          </a:p>
        </p:txBody>
      </p:sp>
      <p:sp>
        <p:nvSpPr>
          <p:cNvPr id="51" name="object 51"/>
          <p:cNvSpPr/>
          <p:nvPr/>
        </p:nvSpPr>
        <p:spPr>
          <a:xfrm>
            <a:off x="5927724" y="3279143"/>
            <a:ext cx="379617" cy="461764"/>
          </a:xfrm>
          <a:custGeom>
            <a:avLst/>
            <a:gdLst/>
            <a:ahLst/>
            <a:cxnLst/>
            <a:rect l="l" t="t" r="r" b="b"/>
            <a:pathLst>
              <a:path w="387350" h="471170">
                <a:moveTo>
                  <a:pt x="193548" y="0"/>
                </a:moveTo>
                <a:lnTo>
                  <a:pt x="193548" y="117728"/>
                </a:lnTo>
                <a:lnTo>
                  <a:pt x="0" y="117728"/>
                </a:lnTo>
                <a:lnTo>
                  <a:pt x="0" y="353187"/>
                </a:lnTo>
                <a:lnTo>
                  <a:pt x="193548" y="353187"/>
                </a:lnTo>
                <a:lnTo>
                  <a:pt x="193548" y="470915"/>
                </a:lnTo>
                <a:lnTo>
                  <a:pt x="387095" y="235457"/>
                </a:lnTo>
                <a:lnTo>
                  <a:pt x="193548"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2" name="object 52"/>
          <p:cNvSpPr/>
          <p:nvPr/>
        </p:nvSpPr>
        <p:spPr>
          <a:xfrm>
            <a:off x="5927724" y="3279143"/>
            <a:ext cx="379617" cy="461764"/>
          </a:xfrm>
          <a:custGeom>
            <a:avLst/>
            <a:gdLst/>
            <a:ahLst/>
            <a:cxnLst/>
            <a:rect l="l" t="t" r="r" b="b"/>
            <a:pathLst>
              <a:path w="387350" h="471170">
                <a:moveTo>
                  <a:pt x="0" y="117728"/>
                </a:moveTo>
                <a:lnTo>
                  <a:pt x="193548" y="117728"/>
                </a:lnTo>
                <a:lnTo>
                  <a:pt x="193548" y="0"/>
                </a:lnTo>
                <a:lnTo>
                  <a:pt x="387095" y="235457"/>
                </a:lnTo>
                <a:lnTo>
                  <a:pt x="193548" y="470915"/>
                </a:lnTo>
                <a:lnTo>
                  <a:pt x="193548" y="353187"/>
                </a:lnTo>
                <a:lnTo>
                  <a:pt x="0" y="353187"/>
                </a:lnTo>
                <a:lnTo>
                  <a:pt x="0" y="117728"/>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3" name="object 53"/>
          <p:cNvSpPr/>
          <p:nvPr/>
        </p:nvSpPr>
        <p:spPr>
          <a:xfrm>
            <a:off x="3161622" y="6257333"/>
            <a:ext cx="2419592" cy="566314"/>
          </a:xfrm>
          <a:custGeom>
            <a:avLst/>
            <a:gdLst/>
            <a:ahLst/>
            <a:cxnLst/>
            <a:rect l="l" t="t" r="r" b="b"/>
            <a:pathLst>
              <a:path w="2468879" h="577850">
                <a:moveTo>
                  <a:pt x="0" y="577596"/>
                </a:moveTo>
                <a:lnTo>
                  <a:pt x="2468879" y="577596"/>
                </a:lnTo>
                <a:lnTo>
                  <a:pt x="2468879" y="0"/>
                </a:lnTo>
                <a:lnTo>
                  <a:pt x="0" y="0"/>
                </a:lnTo>
                <a:lnTo>
                  <a:pt x="0" y="577596"/>
                </a:lnTo>
                <a:close/>
              </a:path>
            </a:pathLst>
          </a:custGeom>
          <a:solidFill>
            <a:schemeClr val="accent1">
              <a:lumMod val="75000"/>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4" name="object 54"/>
          <p:cNvSpPr txBox="1"/>
          <p:nvPr/>
        </p:nvSpPr>
        <p:spPr>
          <a:xfrm>
            <a:off x="3227196" y="6224536"/>
            <a:ext cx="1692719" cy="560540"/>
          </a:xfrm>
          <a:prstGeom prst="rect">
            <a:avLst/>
          </a:prstGeom>
        </p:spPr>
        <p:txBody>
          <a:bodyPr vert="horz" wrap="square" lIns="0" tIns="46674" rIns="0" bIns="0" rtlCol="0">
            <a:spAutoFit/>
          </a:bodyPr>
          <a:lstStyle/>
          <a:p>
            <a:pPr marL="212204" marR="4978" lvl="0" indent="0" algn="just" defTabSz="914400" rtl="0" eaLnBrk="1" fontAlgn="auto" latinLnBrk="0" hangingPunct="1">
              <a:lnSpc>
                <a:spcPts val="2117"/>
              </a:lnSpc>
              <a:spcBef>
                <a:spcPts val="882"/>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Cannot resume  flow</a:t>
            </a:r>
          </a:p>
        </p:txBody>
      </p:sp>
      <p:sp>
        <p:nvSpPr>
          <p:cNvPr id="55" name="object 55"/>
          <p:cNvSpPr/>
          <p:nvPr/>
        </p:nvSpPr>
        <p:spPr>
          <a:xfrm>
            <a:off x="6413882" y="6290939"/>
            <a:ext cx="4788776" cy="394553"/>
          </a:xfrm>
          <a:custGeom>
            <a:avLst/>
            <a:gdLst/>
            <a:ahLst/>
            <a:cxnLst/>
            <a:rect l="l" t="t" r="r" b="b"/>
            <a:pathLst>
              <a:path w="4886325" h="402590">
                <a:moveTo>
                  <a:pt x="4750181" y="0"/>
                </a:moveTo>
                <a:lnTo>
                  <a:pt x="0" y="0"/>
                </a:lnTo>
                <a:lnTo>
                  <a:pt x="0" y="402336"/>
                </a:lnTo>
                <a:lnTo>
                  <a:pt x="4750181" y="402336"/>
                </a:lnTo>
                <a:lnTo>
                  <a:pt x="4803005" y="397066"/>
                </a:lnTo>
                <a:lnTo>
                  <a:pt x="4846161" y="382695"/>
                </a:lnTo>
                <a:lnTo>
                  <a:pt x="4875268" y="361380"/>
                </a:lnTo>
                <a:lnTo>
                  <a:pt x="4885944" y="335280"/>
                </a:lnTo>
                <a:lnTo>
                  <a:pt x="4885944" y="67056"/>
                </a:lnTo>
                <a:lnTo>
                  <a:pt x="4875268" y="40955"/>
                </a:lnTo>
                <a:lnTo>
                  <a:pt x="4846161" y="19640"/>
                </a:lnTo>
                <a:lnTo>
                  <a:pt x="4803005" y="5269"/>
                </a:lnTo>
                <a:lnTo>
                  <a:pt x="4750181"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6" name="object 56"/>
          <p:cNvSpPr/>
          <p:nvPr/>
        </p:nvSpPr>
        <p:spPr>
          <a:xfrm>
            <a:off x="6413882" y="6290939"/>
            <a:ext cx="4788776" cy="394553"/>
          </a:xfrm>
          <a:custGeom>
            <a:avLst/>
            <a:gdLst/>
            <a:ahLst/>
            <a:cxnLst/>
            <a:rect l="l" t="t" r="r" b="b"/>
            <a:pathLst>
              <a:path w="4886325" h="402590">
                <a:moveTo>
                  <a:pt x="4885944" y="67056"/>
                </a:moveTo>
                <a:lnTo>
                  <a:pt x="4885944" y="335280"/>
                </a:lnTo>
                <a:lnTo>
                  <a:pt x="4875268" y="361380"/>
                </a:lnTo>
                <a:lnTo>
                  <a:pt x="4846161" y="382695"/>
                </a:lnTo>
                <a:lnTo>
                  <a:pt x="4803005" y="397066"/>
                </a:lnTo>
                <a:lnTo>
                  <a:pt x="4750181" y="402336"/>
                </a:lnTo>
                <a:lnTo>
                  <a:pt x="0" y="402336"/>
                </a:lnTo>
                <a:lnTo>
                  <a:pt x="0" y="0"/>
                </a:lnTo>
                <a:lnTo>
                  <a:pt x="4750181" y="0"/>
                </a:lnTo>
                <a:lnTo>
                  <a:pt x="4803005" y="5269"/>
                </a:lnTo>
                <a:lnTo>
                  <a:pt x="4846161" y="19640"/>
                </a:lnTo>
                <a:lnTo>
                  <a:pt x="4875268" y="40955"/>
                </a:lnTo>
                <a:lnTo>
                  <a:pt x="4885944" y="67056"/>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7" name="object 57"/>
          <p:cNvSpPr txBox="1"/>
          <p:nvPr/>
        </p:nvSpPr>
        <p:spPr>
          <a:xfrm>
            <a:off x="6645511" y="6333158"/>
            <a:ext cx="1268294"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In the roadmap</a:t>
            </a:r>
          </a:p>
        </p:txBody>
      </p:sp>
      <p:sp>
        <p:nvSpPr>
          <p:cNvPr id="58" name="object 58"/>
          <p:cNvSpPr/>
          <p:nvPr/>
        </p:nvSpPr>
        <p:spPr>
          <a:xfrm>
            <a:off x="5977012" y="6290191"/>
            <a:ext cx="379617" cy="461764"/>
          </a:xfrm>
          <a:custGeom>
            <a:avLst/>
            <a:gdLst/>
            <a:ahLst/>
            <a:cxnLst/>
            <a:rect l="l" t="t" r="r" b="b"/>
            <a:pathLst>
              <a:path w="387350" h="471170">
                <a:moveTo>
                  <a:pt x="193548" y="0"/>
                </a:moveTo>
                <a:lnTo>
                  <a:pt x="193548" y="117729"/>
                </a:lnTo>
                <a:lnTo>
                  <a:pt x="0" y="117729"/>
                </a:lnTo>
                <a:lnTo>
                  <a:pt x="0" y="353187"/>
                </a:lnTo>
                <a:lnTo>
                  <a:pt x="193548" y="353187"/>
                </a:lnTo>
                <a:lnTo>
                  <a:pt x="193548" y="470916"/>
                </a:lnTo>
                <a:lnTo>
                  <a:pt x="387096" y="235458"/>
                </a:lnTo>
                <a:lnTo>
                  <a:pt x="193548"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9" name="object 59"/>
          <p:cNvSpPr/>
          <p:nvPr/>
        </p:nvSpPr>
        <p:spPr>
          <a:xfrm>
            <a:off x="5977012" y="6290191"/>
            <a:ext cx="379617" cy="461764"/>
          </a:xfrm>
          <a:custGeom>
            <a:avLst/>
            <a:gdLst/>
            <a:ahLst/>
            <a:cxnLst/>
            <a:rect l="l" t="t" r="r" b="b"/>
            <a:pathLst>
              <a:path w="387350" h="471170">
                <a:moveTo>
                  <a:pt x="0" y="117729"/>
                </a:moveTo>
                <a:lnTo>
                  <a:pt x="193548" y="117729"/>
                </a:lnTo>
                <a:lnTo>
                  <a:pt x="193548" y="0"/>
                </a:lnTo>
                <a:lnTo>
                  <a:pt x="387096" y="235458"/>
                </a:lnTo>
                <a:lnTo>
                  <a:pt x="193548" y="470916"/>
                </a:lnTo>
                <a:lnTo>
                  <a:pt x="193548" y="353187"/>
                </a:lnTo>
                <a:lnTo>
                  <a:pt x="0" y="353187"/>
                </a:lnTo>
                <a:lnTo>
                  <a:pt x="0" y="117729"/>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Day4: Monitoring &amp; Administration of Power Automate</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59490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a:solidFill>
                  <a:srgbClr val="2F2F2F"/>
                </a:solidFill>
              </a:rPr>
              <a:t>UI Flows</a:t>
            </a:r>
          </a:p>
          <a:p>
            <a:pPr marL="342900" lvl="0" indent="-342900" defTabSz="1955800">
              <a:spcBef>
                <a:spcPct val="0"/>
              </a:spcBef>
              <a:spcAft>
                <a:spcPct val="35000"/>
              </a:spcAft>
              <a:buFont typeface="Wingdings" panose="05000000000000000000" pitchFamily="2" charset="2"/>
              <a:buChar char="ü"/>
              <a:defRPr/>
            </a:pPr>
            <a:r>
              <a:rPr lang="en-US" sz="2400">
                <a:solidFill>
                  <a:srgbClr val="2F2F2F"/>
                </a:solidFill>
              </a:rPr>
              <a:t>Import</a:t>
            </a:r>
            <a:r>
              <a:rPr lang="en-US" sz="2400" dirty="0">
                <a:solidFill>
                  <a:srgbClr val="2F2F2F"/>
                </a:solidFill>
              </a:rPr>
              <a:t>, Export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Distribute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Sharing of Flows across workspaces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Different Flow Environments and Code Promotion</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Policies &amp; Integration Check Points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Flow History and Analytics</a:t>
            </a:r>
          </a:p>
          <a:p>
            <a:pPr marL="342900" lvl="0" indent="-342900" defTabSz="1955800">
              <a:spcBef>
                <a:spcPct val="0"/>
              </a:spcBef>
              <a:spcAft>
                <a:spcPct val="35000"/>
              </a:spcAft>
              <a:buFont typeface="Wingdings" panose="05000000000000000000" pitchFamily="2" charset="2"/>
              <a:buChar char="ü"/>
              <a:defRPr/>
            </a:pPr>
            <a:r>
              <a:rPr lang="en-US" sz="2400" dirty="0" err="1">
                <a:solidFill>
                  <a:srgbClr val="2F2F2F"/>
                </a:solidFill>
              </a:rPr>
              <a:t>HoL</a:t>
            </a:r>
            <a:r>
              <a:rPr lang="en-US" sz="2400" dirty="0">
                <a:solidFill>
                  <a:srgbClr val="2F2F2F"/>
                </a:solidFill>
              </a:rPr>
              <a:t> - Check your Knowledge</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algn="ctr"/>
            <a:r>
              <a:rPr lang="en-US" sz="5400" b="1" dirty="0">
                <a:solidFill>
                  <a:srgbClr val="7030A0"/>
                </a:solidFill>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your tenant</a:t>
            </a:r>
          </a:p>
        </p:txBody>
      </p:sp>
    </p:spTree>
    <p:extLst>
      <p:ext uri="{BB962C8B-B14F-4D97-AF65-F5344CB8AC3E}">
        <p14:creationId xmlns:p14="http://schemas.microsoft.com/office/powerpoint/2010/main" val="38213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489079" y="228603"/>
            <a:ext cx="11296416" cy="615553"/>
          </a:xfrm>
        </p:spPr>
        <p:txBody>
          <a:bodyPr>
            <a:normAutofit fontScale="90000"/>
          </a:bodyPr>
          <a:lstStyle/>
          <a:p>
            <a:r>
              <a:rPr lang="en-US" sz="4000"/>
              <a:t>Environments</a:t>
            </a:r>
          </a:p>
        </p:txBody>
      </p:sp>
      <p:sp>
        <p:nvSpPr>
          <p:cNvPr id="10" name="Text Placeholder 5">
            <a:extLst>
              <a:ext uri="{FF2B5EF4-FFF2-40B4-BE49-F238E27FC236}">
                <a16:creationId xmlns:a16="http://schemas.microsoft.com/office/drawing/2014/main" id="{794EBB62-9CA5-408B-BF97-88EF430155D1}"/>
              </a:ext>
            </a:extLst>
          </p:cNvPr>
          <p:cNvSpPr>
            <a:spLocks noGrp="1"/>
          </p:cNvSpPr>
          <p:nvPr>
            <p:ph type="body" sz="quarter" idx="10"/>
          </p:nvPr>
        </p:nvSpPr>
        <p:spPr>
          <a:xfrm>
            <a:off x="585219" y="1028733"/>
            <a:ext cx="11018520" cy="1107996"/>
          </a:xfrm>
        </p:spPr>
        <p:txBody>
          <a:bodyPr/>
          <a:lstStyle/>
          <a:p>
            <a:r>
              <a:rPr lang="en-US" sz="2400">
                <a:solidFill>
                  <a:schemeClr val="tx1"/>
                </a:solidFill>
              </a:rPr>
              <a:t>Environments are containers that administrators can use to manage apps, flows, connections, and other assets; along with permissions to allow organization users to use the resources</a:t>
            </a:r>
          </a:p>
        </p:txBody>
      </p:sp>
      <p:pic>
        <p:nvPicPr>
          <p:cNvPr id="347" name="Picture 346">
            <a:extLst>
              <a:ext uri="{FF2B5EF4-FFF2-40B4-BE49-F238E27FC236}">
                <a16:creationId xmlns:a16="http://schemas.microsoft.com/office/drawing/2014/main" id="{9400A912-5490-4643-A262-A41860298DE6}"/>
              </a:ext>
            </a:extLst>
          </p:cNvPr>
          <p:cNvPicPr>
            <a:picLocks noChangeAspect="1"/>
          </p:cNvPicPr>
          <p:nvPr/>
        </p:nvPicPr>
        <p:blipFill>
          <a:blip r:embed="rId2"/>
          <a:stretch>
            <a:fillRect/>
          </a:stretch>
        </p:blipFill>
        <p:spPr>
          <a:xfrm>
            <a:off x="1267607" y="2410755"/>
            <a:ext cx="9916959" cy="4259139"/>
          </a:xfrm>
          <a:prstGeom prst="rect">
            <a:avLst/>
          </a:prstGeom>
        </p:spPr>
      </p:pic>
    </p:spTree>
    <p:extLst>
      <p:ext uri="{BB962C8B-B14F-4D97-AF65-F5344CB8AC3E}">
        <p14:creationId xmlns:p14="http://schemas.microsoft.com/office/powerpoint/2010/main" val="4236643448"/>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sz="4800"/>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a:stretch>
            <a:fillRect/>
          </a:stretch>
        </p:blipFill>
        <p:spPr>
          <a:xfrm>
            <a:off x="5541001" y="3041954"/>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69" y="3041954"/>
            <a:ext cx="4968932" cy="347787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Every tenant has a Default environment where all licensed PowerApps and Flow users can create apps &amp; flows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Non-default environments offer more control around permissions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Non-default environment creation can be restricted to only global and service admins from the Power Platform admin center: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https://aka.ms/ppac</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69" y="1246707"/>
            <a:ext cx="11200262" cy="224676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Environments are tied to a geographic location that is configured at the time the environment is created</a:t>
            </a:r>
            <a:b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Environments can be used to target different audiences and/or for different purposes such as dev, test and production</a:t>
            </a:r>
            <a:b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94600"/>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78" y="1415622"/>
            <a:ext cx="9898529" cy="5170646"/>
          </a:xfrm>
        </p:spPr>
        <p:txBody>
          <a:bodyPr/>
          <a:lstStyle/>
          <a:p>
            <a:pPr marL="514350" indent="-514350">
              <a:buFont typeface="+mj-lt"/>
              <a:buAutoNum type="arabicPeriod"/>
            </a:pPr>
            <a:r>
              <a:rPr lang="en-US" sz="2400" dirty="0"/>
              <a:t>Assign your admins the Power Platform service admin role, which grants full access to PowerApps, Flow, &amp; </a:t>
            </a:r>
            <a:r>
              <a:rPr lang="en-US" sz="2400" dirty="0" err="1"/>
              <a:t>PowerBI</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Restrict the creation of net-new trial and production environments to admins   </a:t>
            </a:r>
          </a:p>
          <a:p>
            <a:pPr marL="514350" indent="-514350">
              <a:buFont typeface="+mj-lt"/>
              <a:buAutoNum type="arabicPeriod"/>
            </a:pPr>
            <a:endParaRPr lang="en-US" sz="2400" dirty="0"/>
          </a:p>
          <a:p>
            <a:pPr marL="514350" indent="-514350">
              <a:buFont typeface="+mj-lt"/>
              <a:buAutoNum type="arabicPeriod"/>
            </a:pPr>
            <a:r>
              <a:rPr lang="en-US" sz="2400" dirty="0"/>
              <a:t>Treat the default environment as a ‘Personal productivity’ environment for your business groups (renaming the environment is recommended)</a:t>
            </a:r>
          </a:p>
          <a:p>
            <a:pPr marL="514350" indent="-514350">
              <a:buFont typeface="+mj-lt"/>
              <a:buAutoNum type="arabicPeriod"/>
            </a:pPr>
            <a:endParaRPr lang="en-US" sz="2400" dirty="0"/>
          </a:p>
          <a:p>
            <a:pPr marL="514350" indent="-514350">
              <a:buFont typeface="+mj-lt"/>
              <a:buAutoNum type="arabicPeriod"/>
            </a:pPr>
            <a:r>
              <a:rPr lang="en-US" sz="2400" dirty="0"/>
              <a:t>Establish a process for requesting access or creation of environments</a:t>
            </a:r>
          </a:p>
          <a:p>
            <a:pPr marL="742950" lvl="1" indent="-514350">
              <a:buFont typeface="+mj-lt"/>
              <a:buAutoNum type="alphaLcPeriod"/>
            </a:pPr>
            <a:r>
              <a:rPr lang="en-US" sz="1800" dirty="0"/>
              <a:t>Dev/Test/Production environments for specific business groups or applications</a:t>
            </a:r>
          </a:p>
          <a:p>
            <a:pPr marL="742950" lvl="1" indent="-514350">
              <a:buFont typeface="+mj-lt"/>
              <a:buAutoNum type="alphaLcPeriod"/>
            </a:pPr>
            <a:r>
              <a:rPr lang="en-US" sz="1800" dirty="0"/>
              <a:t>Individual-use environments for POCs and trainings</a:t>
            </a:r>
          </a:p>
        </p:txBody>
      </p:sp>
    </p:spTree>
    <p:extLst>
      <p:ext uri="{BB962C8B-B14F-4D97-AF65-F5344CB8AC3E}">
        <p14:creationId xmlns:p14="http://schemas.microsoft.com/office/powerpoint/2010/main" val="223260015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426</TotalTime>
  <Words>1758</Words>
  <Application>Microsoft Office PowerPoint</Application>
  <PresentationFormat>Widescreen</PresentationFormat>
  <Paragraphs>316</Paragraphs>
  <Slides>26</Slides>
  <Notes>17</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26</vt:i4>
      </vt:variant>
    </vt:vector>
  </HeadingPairs>
  <TitlesOfParts>
    <vt:vector size="46" baseType="lpstr">
      <vt:lpstr>Arial</vt:lpstr>
      <vt:lpstr>Calibri</vt:lpstr>
      <vt:lpstr>Calibri Light</vt:lpstr>
      <vt:lpstr>Consolas</vt:lpstr>
      <vt:lpstr>Proxima Nova</vt:lpstr>
      <vt:lpstr>Proxima Nova Semibold</vt:lpstr>
      <vt:lpstr>Segoe UI</vt:lpstr>
      <vt:lpstr>Segoe UI Light</vt:lpstr>
      <vt:lpstr>Segoe UI Semibold</vt:lpstr>
      <vt:lpstr>Segoe UI Semilight</vt:lpstr>
      <vt:lpstr>Tahoma</vt:lpstr>
      <vt:lpstr>Times New Roman</vt:lpstr>
      <vt:lpstr>Wingdings</vt:lpstr>
      <vt:lpstr>Office Theme</vt:lpstr>
      <vt:lpstr>1_M365 PPT Template - 2017</vt:lpstr>
      <vt:lpstr>Black Template</vt:lpstr>
      <vt:lpstr>Light Gray Template</vt:lpstr>
      <vt:lpstr>1_Office Theme</vt:lpstr>
      <vt:lpstr>5-50203_Microsoft_Ignite_Template</vt:lpstr>
      <vt:lpstr>2_Office Theme</vt:lpstr>
      <vt:lpstr>PowerPoint Presentation</vt:lpstr>
      <vt:lpstr>Course Overview</vt:lpstr>
      <vt:lpstr>PowerPoint Presentation</vt:lpstr>
      <vt:lpstr>Agenda</vt:lpstr>
      <vt:lpstr>PowerPoint Presentation</vt:lpstr>
      <vt:lpstr>Securing your tenant</vt:lpstr>
      <vt:lpstr>Environments</vt:lpstr>
      <vt:lpstr>Environment key facts </vt:lpstr>
      <vt:lpstr>Establish an environment strategy</vt:lpstr>
      <vt:lpstr>Data loss prevention key facts</vt:lpstr>
      <vt:lpstr>Setup data loss prevention (DLP) policies</vt:lpstr>
      <vt:lpstr>Setup data loss prevention (DLP) policies</vt:lpstr>
      <vt:lpstr>Setup data loss prevention (DLP) policies</vt:lpstr>
      <vt:lpstr>Monitor your tenant’s activity</vt:lpstr>
      <vt:lpstr>Logs &amp; analytics – see what’s happening</vt:lpstr>
      <vt:lpstr>Logs &amp; analytics – see what’s happening</vt:lpstr>
      <vt:lpstr>Alert &amp; act on that activity</vt:lpstr>
      <vt:lpstr>Leverage management connectors &amp; PowerShell as powerful reporting tools + tools for action</vt:lpstr>
      <vt:lpstr>Establish and automate your audit process</vt:lpstr>
      <vt:lpstr>Welcome new makers and identify champions</vt:lpstr>
      <vt:lpstr>Best Practices</vt:lpstr>
      <vt:lpstr>Best Practices for Flow Authoring</vt:lpstr>
      <vt:lpstr>Flow duration : 30 days</vt:lpstr>
      <vt:lpstr>PowerPoint Presentation</vt:lpstr>
      <vt:lpstr>PowerPoint Presentation</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65</cp:revision>
  <dcterms:created xsi:type="dcterms:W3CDTF">2020-02-12T12:44:10Z</dcterms:created>
  <dcterms:modified xsi:type="dcterms:W3CDTF">2020-05-12T18:26:02Z</dcterms:modified>
</cp:coreProperties>
</file>